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689" r:id="rId5"/>
    <p:sldMasterId id="2147483691" r:id="rId6"/>
    <p:sldMasterId id="2147483686" r:id="rId7"/>
    <p:sldMasterId id="2147483662" r:id="rId8"/>
    <p:sldMasterId id="2147483674" r:id="rId9"/>
  </p:sldMasterIdLst>
  <p:notesMasterIdLst>
    <p:notesMasterId r:id="rId40"/>
  </p:notesMasterIdLst>
  <p:sldIdLst>
    <p:sldId id="256" r:id="rId10"/>
    <p:sldId id="265" r:id="rId11"/>
    <p:sldId id="285" r:id="rId12"/>
    <p:sldId id="260" r:id="rId13"/>
    <p:sldId id="261" r:id="rId14"/>
    <p:sldId id="263" r:id="rId15"/>
    <p:sldId id="266" r:id="rId16"/>
    <p:sldId id="267" r:id="rId17"/>
    <p:sldId id="268" r:id="rId18"/>
    <p:sldId id="286" r:id="rId19"/>
    <p:sldId id="264"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7" r:id="rId37"/>
    <p:sldId id="288" r:id="rId38"/>
    <p:sldId id="289" r:id="rId39"/>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74"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nelson@mindfirecomm.com" initials="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71"/>
    <p:restoredTop sz="96327"/>
  </p:normalViewPr>
  <p:slideViewPr>
    <p:cSldViewPr snapToGrid="0" snapToObjects="1" showGuides="1">
      <p:cViewPr varScale="1">
        <p:scale>
          <a:sx n="171" d="100"/>
          <a:sy n="171" d="100"/>
        </p:scale>
        <p:origin x="520" y="168"/>
      </p:cViewPr>
      <p:guideLst>
        <p:guide orient="horz" pos="1674"/>
        <p:guide pos="2880"/>
      </p:guideLst>
    </p:cSldViewPr>
  </p:slideViewPr>
  <p:notesTextViewPr>
    <p:cViewPr>
      <p:scale>
        <a:sx n="66" d="100"/>
        <a:sy n="66"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0" Type="http://schemas.openxmlformats.org/officeDocument/2006/relationships/slide" Target="slides/slide11.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4C3ED4-20D1-7944-AAB2-866165A84FDF}" type="datetimeFigureOut">
              <a:rPr lang="en-US" smtClean="0"/>
              <a:t>6/16/20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76B2A4-1FDB-6C4F-9E84-18AE3CED9A28}" type="slidenum">
              <a:rPr lang="en-US" smtClean="0"/>
              <a:t>‹#›</a:t>
            </a:fld>
            <a:endParaRPr lang="en-US"/>
          </a:p>
        </p:txBody>
      </p:sp>
    </p:spTree>
    <p:extLst>
      <p:ext uri="{BB962C8B-B14F-4D97-AF65-F5344CB8AC3E}">
        <p14:creationId xmlns:p14="http://schemas.microsoft.com/office/powerpoint/2010/main" val="846720374"/>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319453" y="3704991"/>
            <a:ext cx="6824547" cy="457986"/>
          </a:xfrm>
          <a:prstGeom prst="rect">
            <a:avLst/>
          </a:prstGeom>
        </p:spPr>
        <p:txBody>
          <a:bodyPr anchor="b">
            <a:normAutofit/>
          </a:bodyPr>
          <a:lstStyle>
            <a:lvl1pPr algn="l">
              <a:defRPr sz="2850"/>
            </a:lvl1pPr>
          </a:lstStyle>
          <a:p>
            <a:r>
              <a:rPr lang="en-US" dirty="0"/>
              <a:t>Headline of Document</a:t>
            </a:r>
          </a:p>
        </p:txBody>
      </p:sp>
      <p:sp>
        <p:nvSpPr>
          <p:cNvPr id="3" name="Subtitle 2"/>
          <p:cNvSpPr>
            <a:spLocks noGrp="1"/>
          </p:cNvSpPr>
          <p:nvPr>
            <p:ph type="subTitle" idx="1" hasCustomPrompt="1"/>
          </p:nvPr>
        </p:nvSpPr>
        <p:spPr>
          <a:xfrm>
            <a:off x="2319453" y="4129524"/>
            <a:ext cx="6858000" cy="294722"/>
          </a:xfrm>
          <a:prstGeom prst="rect">
            <a:avLst/>
          </a:prstGeom>
        </p:spPr>
        <p:txBody>
          <a:bodyPr>
            <a:normAutofit/>
          </a:bodyPr>
          <a:lstStyle>
            <a:lvl1pPr marL="0" indent="0" algn="l">
              <a:buNone/>
              <a:defRPr sz="1200" b="1" i="0">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 of Document</a:t>
            </a:r>
          </a:p>
        </p:txBody>
      </p:sp>
      <p:sp>
        <p:nvSpPr>
          <p:cNvPr id="8" name="Content Placeholder 7"/>
          <p:cNvSpPr>
            <a:spLocks noGrp="1"/>
          </p:cNvSpPr>
          <p:nvPr>
            <p:ph sz="quarter" idx="10" hasCustomPrompt="1"/>
          </p:nvPr>
        </p:nvSpPr>
        <p:spPr>
          <a:xfrm>
            <a:off x="2319453" y="4476578"/>
            <a:ext cx="6858000" cy="225725"/>
          </a:xfrm>
          <a:prstGeom prst="rect">
            <a:avLst/>
          </a:prstGeom>
        </p:spPr>
        <p:txBody>
          <a:bodyPr/>
          <a:lstStyle>
            <a:lvl1pPr>
              <a:defRPr sz="900" b="1" i="0" baseline="0">
                <a:latin typeface="Arial" charset="0"/>
                <a:ea typeface="Arial" charset="0"/>
                <a:cs typeface="Arial" charset="0"/>
              </a:defRPr>
            </a:lvl1pPr>
          </a:lstStyle>
          <a:p>
            <a:pPr lvl="0"/>
            <a:r>
              <a:rPr lang="en-US" dirty="0"/>
              <a:t>Speaker Name</a:t>
            </a:r>
          </a:p>
        </p:txBody>
      </p:sp>
      <p:sp>
        <p:nvSpPr>
          <p:cNvPr id="14" name="Text Placeholder 13"/>
          <p:cNvSpPr>
            <a:spLocks noGrp="1"/>
          </p:cNvSpPr>
          <p:nvPr>
            <p:ph type="body" sz="quarter" idx="11" hasCustomPrompt="1"/>
          </p:nvPr>
        </p:nvSpPr>
        <p:spPr>
          <a:xfrm>
            <a:off x="2319453" y="3470928"/>
            <a:ext cx="3493294" cy="267515"/>
          </a:xfrm>
          <a:prstGeom prst="rect">
            <a:avLst/>
          </a:prstGeom>
        </p:spPr>
        <p:txBody>
          <a:bodyPr/>
          <a:lstStyle>
            <a:lvl1pPr>
              <a:defRPr sz="900" b="1"/>
            </a:lvl1pPr>
          </a:lstStyle>
          <a:p>
            <a:pPr lvl="0"/>
            <a:r>
              <a:rPr lang="en-US" dirty="0"/>
              <a:t>SEPTEMBER XX, 2017</a:t>
            </a:r>
          </a:p>
        </p:txBody>
      </p:sp>
    </p:spTree>
    <p:extLst>
      <p:ext uri="{BB962C8B-B14F-4D97-AF65-F5344CB8AC3E}">
        <p14:creationId xmlns:p14="http://schemas.microsoft.com/office/powerpoint/2010/main" val="1355668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CR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normAutofit/>
          </a:bodyPr>
          <a:lstStyle>
            <a:lvl1pPr>
              <a:defRPr sz="2700" b="1" i="0">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628650" y="1037063"/>
            <a:ext cx="7886700" cy="359565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o logo">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normAutofit/>
          </a:bodyPr>
          <a:lstStyle>
            <a:lvl1pPr>
              <a:defRPr sz="2700" b="1" i="0">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628650" y="1037063"/>
            <a:ext cx="7886700" cy="359565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o logo/no watermar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normAutofit/>
          </a:bodyPr>
          <a:lstStyle>
            <a:lvl1pPr>
              <a:defRPr sz="2700" b="1" i="0">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628650" y="1037063"/>
            <a:ext cx="7886700" cy="359565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urpl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5877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319453" y="3704991"/>
            <a:ext cx="6824547" cy="457986"/>
          </a:xfrm>
          <a:prstGeom prst="rect">
            <a:avLst/>
          </a:prstGeom>
        </p:spPr>
        <p:txBody>
          <a:bodyPr anchor="b">
            <a:normAutofit/>
          </a:bodyPr>
          <a:lstStyle>
            <a:lvl1pPr algn="l">
              <a:defRPr sz="2850"/>
            </a:lvl1pPr>
          </a:lstStyle>
          <a:p>
            <a:r>
              <a:rPr lang="en-US" dirty="0"/>
              <a:t>Headline of Document</a:t>
            </a:r>
          </a:p>
        </p:txBody>
      </p:sp>
      <p:sp>
        <p:nvSpPr>
          <p:cNvPr id="3" name="Subtitle 2"/>
          <p:cNvSpPr>
            <a:spLocks noGrp="1"/>
          </p:cNvSpPr>
          <p:nvPr>
            <p:ph type="subTitle" idx="1" hasCustomPrompt="1"/>
          </p:nvPr>
        </p:nvSpPr>
        <p:spPr>
          <a:xfrm>
            <a:off x="2319453" y="4129524"/>
            <a:ext cx="6858000" cy="294722"/>
          </a:xfrm>
          <a:prstGeom prst="rect">
            <a:avLst/>
          </a:prstGeom>
        </p:spPr>
        <p:txBody>
          <a:bodyPr>
            <a:normAutofit/>
          </a:bodyPr>
          <a:lstStyle>
            <a:lvl1pPr marL="0" indent="0" algn="l">
              <a:buNone/>
              <a:defRPr sz="1200" b="1" i="0">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 of Document</a:t>
            </a:r>
          </a:p>
        </p:txBody>
      </p:sp>
      <p:sp>
        <p:nvSpPr>
          <p:cNvPr id="8" name="Content Placeholder 7"/>
          <p:cNvSpPr>
            <a:spLocks noGrp="1"/>
          </p:cNvSpPr>
          <p:nvPr>
            <p:ph sz="quarter" idx="10" hasCustomPrompt="1"/>
          </p:nvPr>
        </p:nvSpPr>
        <p:spPr>
          <a:xfrm>
            <a:off x="2319453" y="4476578"/>
            <a:ext cx="6858000" cy="225725"/>
          </a:xfrm>
          <a:prstGeom prst="rect">
            <a:avLst/>
          </a:prstGeom>
        </p:spPr>
        <p:txBody>
          <a:bodyPr/>
          <a:lstStyle>
            <a:lvl1pPr>
              <a:defRPr sz="900" b="1" i="0" baseline="0">
                <a:latin typeface="Arial" charset="0"/>
                <a:ea typeface="Arial" charset="0"/>
                <a:cs typeface="Arial" charset="0"/>
              </a:defRPr>
            </a:lvl1pPr>
          </a:lstStyle>
          <a:p>
            <a:pPr lvl="0"/>
            <a:r>
              <a:rPr lang="en-US" dirty="0"/>
              <a:t>Speaker Name</a:t>
            </a:r>
          </a:p>
        </p:txBody>
      </p:sp>
      <p:sp>
        <p:nvSpPr>
          <p:cNvPr id="14" name="Text Placeholder 13"/>
          <p:cNvSpPr>
            <a:spLocks noGrp="1"/>
          </p:cNvSpPr>
          <p:nvPr>
            <p:ph type="body" sz="quarter" idx="11" hasCustomPrompt="1"/>
          </p:nvPr>
        </p:nvSpPr>
        <p:spPr>
          <a:xfrm>
            <a:off x="2319453" y="3470928"/>
            <a:ext cx="3493294" cy="267515"/>
          </a:xfrm>
          <a:prstGeom prst="rect">
            <a:avLst/>
          </a:prstGeom>
        </p:spPr>
        <p:txBody>
          <a:bodyPr/>
          <a:lstStyle>
            <a:lvl1pPr>
              <a:defRPr sz="900" b="1"/>
            </a:lvl1pPr>
          </a:lstStyle>
          <a:p>
            <a:pPr lvl="0"/>
            <a:r>
              <a:rPr lang="en-US" dirty="0"/>
              <a:t>SEPTEMBER XX, 2017</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319453" y="3704991"/>
            <a:ext cx="6824547" cy="457986"/>
          </a:xfrm>
          <a:prstGeom prst="rect">
            <a:avLst/>
          </a:prstGeom>
        </p:spPr>
        <p:txBody>
          <a:bodyPr anchor="b">
            <a:normAutofit/>
          </a:bodyPr>
          <a:lstStyle>
            <a:lvl1pPr algn="l">
              <a:defRPr sz="2850"/>
            </a:lvl1pPr>
          </a:lstStyle>
          <a:p>
            <a:r>
              <a:rPr lang="en-US" dirty="0"/>
              <a:t>Headline of Document</a:t>
            </a:r>
          </a:p>
        </p:txBody>
      </p:sp>
      <p:sp>
        <p:nvSpPr>
          <p:cNvPr id="3" name="Subtitle 2"/>
          <p:cNvSpPr>
            <a:spLocks noGrp="1"/>
          </p:cNvSpPr>
          <p:nvPr>
            <p:ph type="subTitle" idx="1" hasCustomPrompt="1"/>
          </p:nvPr>
        </p:nvSpPr>
        <p:spPr>
          <a:xfrm>
            <a:off x="2319453" y="4129524"/>
            <a:ext cx="6858000" cy="294722"/>
          </a:xfrm>
          <a:prstGeom prst="rect">
            <a:avLst/>
          </a:prstGeom>
        </p:spPr>
        <p:txBody>
          <a:bodyPr>
            <a:normAutofit/>
          </a:bodyPr>
          <a:lstStyle>
            <a:lvl1pPr marL="0" indent="0" algn="l">
              <a:buNone/>
              <a:defRPr sz="1200" b="1" i="0">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 of Document</a:t>
            </a:r>
          </a:p>
        </p:txBody>
      </p:sp>
      <p:sp>
        <p:nvSpPr>
          <p:cNvPr id="8" name="Content Placeholder 7"/>
          <p:cNvSpPr>
            <a:spLocks noGrp="1"/>
          </p:cNvSpPr>
          <p:nvPr>
            <p:ph sz="quarter" idx="10" hasCustomPrompt="1"/>
          </p:nvPr>
        </p:nvSpPr>
        <p:spPr>
          <a:xfrm>
            <a:off x="2319453" y="4476578"/>
            <a:ext cx="6858000" cy="225725"/>
          </a:xfrm>
          <a:prstGeom prst="rect">
            <a:avLst/>
          </a:prstGeom>
        </p:spPr>
        <p:txBody>
          <a:bodyPr/>
          <a:lstStyle>
            <a:lvl1pPr>
              <a:defRPr sz="900" b="1" i="0" baseline="0">
                <a:latin typeface="Arial" charset="0"/>
                <a:ea typeface="Arial" charset="0"/>
                <a:cs typeface="Arial" charset="0"/>
              </a:defRPr>
            </a:lvl1pPr>
          </a:lstStyle>
          <a:p>
            <a:pPr lvl="0"/>
            <a:r>
              <a:rPr lang="en-US" dirty="0"/>
              <a:t>Speaker Name</a:t>
            </a:r>
          </a:p>
        </p:txBody>
      </p:sp>
      <p:sp>
        <p:nvSpPr>
          <p:cNvPr id="14" name="Text Placeholder 13"/>
          <p:cNvSpPr>
            <a:spLocks noGrp="1"/>
          </p:cNvSpPr>
          <p:nvPr>
            <p:ph type="body" sz="quarter" idx="11" hasCustomPrompt="1"/>
          </p:nvPr>
        </p:nvSpPr>
        <p:spPr>
          <a:xfrm>
            <a:off x="2319453" y="3470928"/>
            <a:ext cx="3493294" cy="267515"/>
          </a:xfrm>
          <a:prstGeom prst="rect">
            <a:avLst/>
          </a:prstGeom>
        </p:spPr>
        <p:txBody>
          <a:bodyPr/>
          <a:lstStyle>
            <a:lvl1pPr>
              <a:defRPr sz="900" b="1"/>
            </a:lvl1pPr>
          </a:lstStyle>
          <a:p>
            <a:pPr lvl="0"/>
            <a:r>
              <a:rPr lang="en-US" dirty="0"/>
              <a:t>SEPTEMBER XX, 2017</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2324942" y="2195457"/>
            <a:ext cx="6819058" cy="468869"/>
          </a:xfrm>
          <a:prstGeom prst="rect">
            <a:avLst/>
          </a:prstGeom>
        </p:spPr>
        <p:txBody>
          <a:bodyPr/>
          <a:lstStyle>
            <a:lvl1pPr marL="0" indent="0">
              <a:buNone/>
              <a:defRPr sz="2850">
                <a:solidFill>
                  <a:schemeClr val="bg1"/>
                </a:solidFill>
                <a:latin typeface="Garamond" charset="0"/>
                <a:ea typeface="Garamond" charset="0"/>
                <a:cs typeface="Garamond" charset="0"/>
              </a:defRPr>
            </a:lvl1pPr>
          </a:lstStyle>
          <a:p>
            <a:pPr lvl="0"/>
            <a:r>
              <a:rPr lang="en-US" dirty="0"/>
              <a:t>Divider Page Headline</a:t>
            </a:r>
          </a:p>
        </p:txBody>
      </p:sp>
      <p:sp>
        <p:nvSpPr>
          <p:cNvPr id="12" name="Text Placeholder 11"/>
          <p:cNvSpPr>
            <a:spLocks noGrp="1"/>
          </p:cNvSpPr>
          <p:nvPr>
            <p:ph type="body" sz="quarter" idx="11" hasCustomPrompt="1"/>
          </p:nvPr>
        </p:nvSpPr>
        <p:spPr>
          <a:xfrm>
            <a:off x="2325292" y="2603977"/>
            <a:ext cx="6818708" cy="329849"/>
          </a:xfrm>
          <a:prstGeom prst="rect">
            <a:avLst/>
          </a:prstGeom>
        </p:spPr>
        <p:txBody>
          <a:bodyPr/>
          <a:lstStyle>
            <a:lvl1pPr marL="0" indent="0">
              <a:buNone/>
              <a:defRPr sz="1200" b="1" i="0">
                <a:solidFill>
                  <a:schemeClr val="bg1"/>
                </a:solidFill>
                <a:latin typeface="Arial" charset="0"/>
                <a:ea typeface="Arial" charset="0"/>
                <a:cs typeface="Arial" charset="0"/>
              </a:defRPr>
            </a:lvl1pPr>
          </a:lstStyle>
          <a:p>
            <a:pPr lvl="0"/>
            <a:r>
              <a:rPr lang="en-US" dirty="0"/>
              <a:t>Subhead of Document</a:t>
            </a:r>
          </a:p>
        </p:txBody>
      </p:sp>
    </p:spTree>
    <p:extLst>
      <p:ext uri="{BB962C8B-B14F-4D97-AF65-F5344CB8AC3E}">
        <p14:creationId xmlns:p14="http://schemas.microsoft.com/office/powerpoint/2010/main" val="941950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C">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normAutofit/>
          </a:bodyPr>
          <a:lstStyle>
            <a:lvl1pPr>
              <a:defRPr sz="2700" b="1" i="0">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628650" y="1037063"/>
            <a:ext cx="7886700" cy="359565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C">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normAutofit/>
          </a:bodyPr>
          <a:lstStyle>
            <a:lvl1pPr>
              <a:defRPr sz="2700" b="1" i="0">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628650" y="1037063"/>
            <a:ext cx="7886700" cy="359565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08300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C">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normAutofit/>
          </a:bodyPr>
          <a:lstStyle>
            <a:lvl1pPr>
              <a:defRPr sz="2700" b="1" i="0">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628650" y="1037063"/>
            <a:ext cx="7886700" cy="359565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C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normAutofit/>
          </a:bodyPr>
          <a:lstStyle>
            <a:lvl1pPr>
              <a:defRPr sz="2700" b="1" i="0">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628650" y="1037063"/>
            <a:ext cx="7886700" cy="359565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C 2">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normAutofit/>
          </a:bodyPr>
          <a:lstStyle>
            <a:lvl1pPr>
              <a:defRPr sz="2700" b="1" i="0">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628650" y="1037063"/>
            <a:ext cx="7886700" cy="359565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6.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19779739"/>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685800" rtl="0" eaLnBrk="1" latinLnBrk="0" hangingPunct="1">
        <a:lnSpc>
          <a:spcPct val="90000"/>
        </a:lnSpc>
        <a:spcBef>
          <a:spcPct val="0"/>
        </a:spcBef>
        <a:buNone/>
        <a:defRPr sz="2700" b="0" i="0" kern="1200">
          <a:solidFill>
            <a:schemeClr val="bg1"/>
          </a:solidFill>
          <a:latin typeface="Garamond" charset="0"/>
          <a:ea typeface="Garamond" charset="0"/>
          <a:cs typeface="Garamond" charset="0"/>
        </a:defRPr>
      </a:lvl1pPr>
    </p:titleStyle>
    <p:bodyStyle>
      <a:lvl1pPr marL="0" indent="0" algn="l" defTabSz="685800" rtl="0" eaLnBrk="1" latinLnBrk="0" hangingPunct="1">
        <a:lnSpc>
          <a:spcPct val="90000"/>
        </a:lnSpc>
        <a:spcBef>
          <a:spcPts val="750"/>
        </a:spcBef>
        <a:buFont typeface="Arial"/>
        <a:buNone/>
        <a:defRPr sz="1500" b="0" i="0" kern="1200">
          <a:solidFill>
            <a:schemeClr val="bg1"/>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a:buChar char="•"/>
        <a:defRPr sz="1800" b="0" i="0" kern="1200">
          <a:solidFill>
            <a:schemeClr val="bg1"/>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a:buChar char="•"/>
        <a:defRPr sz="1500" b="0" i="0" kern="1200">
          <a:solidFill>
            <a:schemeClr val="bg1"/>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a:buChar char="•"/>
        <a:defRPr sz="1350" b="0" i="0" kern="1200">
          <a:solidFill>
            <a:schemeClr val="bg1"/>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a:buChar char="•"/>
        <a:defRPr sz="1350" b="0" i="0" kern="1200">
          <a:solidFill>
            <a:schemeClr val="bg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984050053"/>
      </p:ext>
    </p:extLst>
  </p:cSld>
  <p:clrMap bg1="lt1" tx1="dk1" bg2="lt2" tx2="dk2" accent1="accent1" accent2="accent2" accent3="accent3" accent4="accent4" accent5="accent5" accent6="accent6" hlink="hlink" folHlink="folHlink"/>
  <p:sldLayoutIdLst>
    <p:sldLayoutId id="2147483690" r:id="rId1"/>
  </p:sldLayoutIdLst>
  <p:txStyles>
    <p:titleStyle>
      <a:lvl1pPr algn="l" defTabSz="685800" rtl="0" eaLnBrk="1" latinLnBrk="0" hangingPunct="1">
        <a:lnSpc>
          <a:spcPct val="90000"/>
        </a:lnSpc>
        <a:spcBef>
          <a:spcPct val="0"/>
        </a:spcBef>
        <a:buNone/>
        <a:defRPr sz="2700" b="0" i="0" kern="1200">
          <a:solidFill>
            <a:schemeClr val="bg1"/>
          </a:solidFill>
          <a:latin typeface="Garamond" charset="0"/>
          <a:ea typeface="Garamond" charset="0"/>
          <a:cs typeface="Garamond" charset="0"/>
        </a:defRPr>
      </a:lvl1pPr>
    </p:titleStyle>
    <p:bodyStyle>
      <a:lvl1pPr marL="0" indent="0" algn="l" defTabSz="685800" rtl="0" eaLnBrk="1" latinLnBrk="0" hangingPunct="1">
        <a:lnSpc>
          <a:spcPct val="90000"/>
        </a:lnSpc>
        <a:spcBef>
          <a:spcPts val="750"/>
        </a:spcBef>
        <a:buFont typeface="Arial"/>
        <a:buNone/>
        <a:defRPr sz="1500" b="0" i="0" kern="1200">
          <a:solidFill>
            <a:schemeClr val="bg1"/>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a:buChar char="•"/>
        <a:defRPr sz="1800" b="0" i="0" kern="1200">
          <a:solidFill>
            <a:schemeClr val="bg1"/>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a:buChar char="•"/>
        <a:defRPr sz="1500" b="0" i="0" kern="1200">
          <a:solidFill>
            <a:schemeClr val="bg1"/>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a:buChar char="•"/>
        <a:defRPr sz="1350" b="0" i="0" kern="1200">
          <a:solidFill>
            <a:schemeClr val="bg1"/>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a:buChar char="•"/>
        <a:defRPr sz="1350" b="0" i="0" kern="1200">
          <a:solidFill>
            <a:schemeClr val="bg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950653802"/>
      </p:ext>
    </p:extLst>
  </p:cSld>
  <p:clrMap bg1="lt1" tx1="dk1" bg2="lt2" tx2="dk2" accent1="accent1" accent2="accent2" accent3="accent3" accent4="accent4" accent5="accent5" accent6="accent6" hlink="hlink" folHlink="folHlink"/>
  <p:sldLayoutIdLst>
    <p:sldLayoutId id="2147483692" r:id="rId1"/>
  </p:sldLayoutIdLst>
  <p:txStyles>
    <p:titleStyle>
      <a:lvl1pPr algn="l" defTabSz="685800" rtl="0" eaLnBrk="1" latinLnBrk="0" hangingPunct="1">
        <a:lnSpc>
          <a:spcPct val="90000"/>
        </a:lnSpc>
        <a:spcBef>
          <a:spcPct val="0"/>
        </a:spcBef>
        <a:buNone/>
        <a:defRPr sz="2700" b="0" i="0" kern="1200">
          <a:solidFill>
            <a:schemeClr val="bg1"/>
          </a:solidFill>
          <a:latin typeface="Garamond" charset="0"/>
          <a:ea typeface="Garamond" charset="0"/>
          <a:cs typeface="Garamond" charset="0"/>
        </a:defRPr>
      </a:lvl1pPr>
    </p:titleStyle>
    <p:bodyStyle>
      <a:lvl1pPr marL="0" indent="0" algn="l" defTabSz="685800" rtl="0" eaLnBrk="1" latinLnBrk="0" hangingPunct="1">
        <a:lnSpc>
          <a:spcPct val="90000"/>
        </a:lnSpc>
        <a:spcBef>
          <a:spcPts val="750"/>
        </a:spcBef>
        <a:buFont typeface="Arial"/>
        <a:buNone/>
        <a:defRPr sz="1500" b="0" i="0" kern="1200">
          <a:solidFill>
            <a:schemeClr val="bg1"/>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a:buChar char="•"/>
        <a:defRPr sz="1800" b="0" i="0" kern="1200">
          <a:solidFill>
            <a:schemeClr val="bg1"/>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a:buChar char="•"/>
        <a:defRPr sz="1500" b="0" i="0" kern="1200">
          <a:solidFill>
            <a:schemeClr val="bg1"/>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a:buChar char="•"/>
        <a:defRPr sz="1350" b="0" i="0" kern="1200">
          <a:solidFill>
            <a:schemeClr val="bg1"/>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a:buChar char="•"/>
        <a:defRPr sz="1350" b="0" i="0" kern="1200">
          <a:solidFill>
            <a:schemeClr val="bg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679937076"/>
      </p:ext>
    </p:extLst>
  </p:cSld>
  <p:clrMap bg1="lt1" tx1="dk1" bg2="lt2" tx2="dk2" accent1="accent1" accent2="accent2" accent3="accent3" accent4="accent4" accent5="accent5" accent6="accent6" hlink="hlink" folHlink="folHlink"/>
  <p:sldLayoutIdLst>
    <p:sldLayoutId id="2147483687"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524746"/>
            <a:ext cx="7886700" cy="512318"/>
          </a:xfrm>
          <a:prstGeom prst="rect">
            <a:avLst/>
          </a:prstGeom>
        </p:spPr>
        <p:txBody>
          <a:bodyPr vert="horz" lIns="91440" tIns="45720" rIns="91440" bIns="45720" rtlCol="0" anchor="ctr">
            <a:norm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Arial" charset="0"/>
                <a:ea typeface="Arial" charset="0"/>
                <a:cs typeface="Arial" charset="0"/>
              </a:rPr>
              <a:t>Headline of Slide</a:t>
            </a:r>
          </a:p>
        </p:txBody>
      </p:sp>
      <p:sp>
        <p:nvSpPr>
          <p:cNvPr id="3" name="Text Placeholder 2"/>
          <p:cNvSpPr>
            <a:spLocks noGrp="1"/>
          </p:cNvSpPr>
          <p:nvPr>
            <p:ph type="body" idx="1"/>
          </p:nvPr>
        </p:nvSpPr>
        <p:spPr>
          <a:xfrm>
            <a:off x="628650" y="1037063"/>
            <a:ext cx="7886700" cy="359565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9201760"/>
      </p:ext>
    </p:extLst>
  </p:cSld>
  <p:clrMap bg1="lt1" tx1="dk1" bg2="lt2" tx2="dk2" accent1="accent1" accent2="accent2" accent3="accent3" accent4="accent4" accent5="accent5" accent6="accent6" hlink="hlink" folHlink="folHlink"/>
  <p:sldLayoutIdLst>
    <p:sldLayoutId id="2147483688" r:id="rId1"/>
    <p:sldLayoutId id="2147483665" r:id="rId2"/>
    <p:sldLayoutId id="2147483666" r:id="rId3"/>
    <p:sldLayoutId id="2147483667" r:id="rId4"/>
    <p:sldLayoutId id="2147483668" r:id="rId5"/>
    <p:sldLayoutId id="2147483669" r:id="rId6"/>
    <p:sldLayoutId id="2147483670" r:id="rId7"/>
    <p:sldLayoutId id="2147483671" r:id="rId8"/>
  </p:sldLayoutIdLst>
  <p:txStyles>
    <p:titleStyle>
      <a:lvl1pPr marL="0" marR="0" indent="0" algn="l" defTabSz="685800" rtl="0" eaLnBrk="1" fontAlgn="auto" latinLnBrk="0" hangingPunct="1">
        <a:lnSpc>
          <a:spcPct val="100000"/>
        </a:lnSpc>
        <a:spcBef>
          <a:spcPts val="0"/>
        </a:spcBef>
        <a:spcAft>
          <a:spcPts val="0"/>
        </a:spcAft>
        <a:buClrTx/>
        <a:buSzTx/>
        <a:buFontTx/>
        <a:buNone/>
        <a:tabLst/>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b="0" i="0" kern="1200">
          <a:solidFill>
            <a:schemeClr val="tx1"/>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a:buChar char="•"/>
        <a:defRPr sz="1800" b="0" i="0" kern="1200">
          <a:solidFill>
            <a:schemeClr val="tx1"/>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a:buChar char="•"/>
        <a:defRPr sz="1500" b="0" i="0" kern="1200">
          <a:solidFill>
            <a:schemeClr val="tx1"/>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a:buChar char="•"/>
        <a:defRPr sz="1350" b="0" i="0" kern="1200">
          <a:solidFill>
            <a:schemeClr val="tx1"/>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a:buChar char="•"/>
        <a:defRPr sz="1350" b="0" i="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86997968"/>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14.png"/><Relationship Id="rId4" Type="http://schemas.openxmlformats.org/officeDocument/2006/relationships/hyperlink" Target="https://forms.office.com/Pages/ResponsePage.aspx?id=raWysUySNk6ftMdQ05FYxBZEdglk7epGiP8DWBRWc-FUNVJNSE9TUFRQUEdVVlNDVFYySk5JUkFNUi4u"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14.png"/><Relationship Id="rId4" Type="http://schemas.openxmlformats.org/officeDocument/2006/relationships/hyperlink" Target="https://www.cdc.gov/coronavirus/2019-ncov/prevent-getting-sick/diy-cloth-face-coverings.html"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14.png"/><Relationship Id="rId4" Type="http://schemas.openxmlformats.org/officeDocument/2006/relationships/hyperlink" Target="https://urldefense.com/v3/__https:/www.cdc.gov/coronavirus/2019-ncov/prevent-getting-sick/diy-cloth-face-coverings.html__;!!KGKeukY!nTetTqgd24xMI54gQk9GoC6kv02ShlQ8TNJZT7YzClM_erQskKJSaXuJZL0WPfuY4A$"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14.png"/><Relationship Id="rId4" Type="http://schemas.openxmlformats.org/officeDocument/2006/relationships/hyperlink" Target="mailto:pamela.taylor@palmer.edu"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14.png"/><Relationship Id="rId4" Type="http://schemas.openxmlformats.org/officeDocument/2006/relationships/hyperlink" Target="https://www.cdc.gov/coronavirus/2019-ncov/community/clean-disinfect/index.html"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8.mp3"/><Relationship Id="rId1" Type="http://schemas.microsoft.com/office/2007/relationships/media" Target="../media/media18.mp3"/><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9.mp3"/><Relationship Id="rId1" Type="http://schemas.microsoft.com/office/2007/relationships/media" Target="../media/media19.mp3"/><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0.mp3"/><Relationship Id="rId1" Type="http://schemas.microsoft.com/office/2007/relationships/media" Target="../media/media20.mp3"/><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1.mp3"/><Relationship Id="rId1" Type="http://schemas.microsoft.com/office/2007/relationships/media" Target="../media/media21.mp3"/><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2.mp3"/><Relationship Id="rId1" Type="http://schemas.microsoft.com/office/2007/relationships/media" Target="../media/media22.mp3"/><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p3"/><Relationship Id="rId1" Type="http://schemas.microsoft.com/office/2007/relationships/media" Target="../media/media23.mp3"/><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hyperlink" Target="https://forms.office.com/Pages/ResponsePage.aspx?id=raWysUySNk6ftMdQ05FYxBZEdglk7epGiP8DWBRWc-FUM0hRT0tER05ESUxJWDc5UU8zQ00xWFIyTy4u" TargetMode="External"/><Relationship Id="rId2" Type="http://schemas.openxmlformats.org/officeDocument/2006/relationships/hyperlink" Target="https://forms.office.com/Pages/ResponsePage.aspx?id=raWysUySNk6ftMdQ05FYxBZEdglk7epGiP8DWBRWc-FUMjdVTVU1RFBQN1ZUQVE5SVNCWTg3UDdGWS4u" TargetMode="External"/><Relationship Id="rId1" Type="http://schemas.openxmlformats.org/officeDocument/2006/relationships/slideLayout" Target="../slideLayouts/slideLayout11.xml"/><Relationship Id="rId5" Type="http://schemas.openxmlformats.org/officeDocument/2006/relationships/hyperlink" Target="https://forms.office.com/Pages/ResponsePage.aspx?id=raWysUySNk6ftMdQ05FYxBZEdglk7epGiP8DWBRWc-FUNVJNSE9TUFRQUEdVVlNDVFYySk5JUkFNUi4u" TargetMode="External"/><Relationship Id="rId4" Type="http://schemas.openxmlformats.org/officeDocument/2006/relationships/hyperlink" Target="https://forms.office.com/Pages/ResponsePage.aspx?id=raWysUySNk6ftMdQ05FYxBZEdglk7epGiP8DWBRWc-FURU1SUEs5SktRNDRGVzVZSDFXSDg3OFBXSy4u"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4.png"/><Relationship Id="rId4" Type="http://schemas.openxmlformats.org/officeDocument/2006/relationships/hyperlink" Target="https://www.cdc.gov/coronavirus/2019-ncov/symptoms-testing/symptoms.html" TargetMode="External"/></Relationships>
</file>

<file path=ppt/slides/_rels/slide30.xml.rels><?xml version="1.0" encoding="UTF-8" standalone="yes"?>
<Relationships xmlns="http://schemas.openxmlformats.org/package/2006/relationships"><Relationship Id="rId8" Type="http://schemas.openxmlformats.org/officeDocument/2006/relationships/hyperlink" Target="http://volusia.floridahealth.gov/" TargetMode="External"/><Relationship Id="rId3" Type="http://schemas.openxmlformats.org/officeDocument/2006/relationships/hyperlink" Target="https://idph.iowa.gov/" TargetMode="External"/><Relationship Id="rId7" Type="http://schemas.openxmlformats.org/officeDocument/2006/relationships/hyperlink" Target="http://www.floridahealth.gov/diseases-and-conditions/COVID-19/index.html" TargetMode="External"/><Relationship Id="rId2" Type="http://schemas.openxmlformats.org/officeDocument/2006/relationships/hyperlink" Target="https://www.cdc.gov/coronavirus/2019-nCoV/index.html" TargetMode="External"/><Relationship Id="rId1" Type="http://schemas.openxmlformats.org/officeDocument/2006/relationships/slideLayout" Target="../slideLayouts/slideLayout11.xml"/><Relationship Id="rId6" Type="http://schemas.openxmlformats.org/officeDocument/2006/relationships/hyperlink" Target="https://www.sccgov.org/sites/phd/Pages/phd.aspx" TargetMode="External"/><Relationship Id="rId5" Type="http://schemas.openxmlformats.org/officeDocument/2006/relationships/hyperlink" Target="https://www.cdph.ca.gov/Programs/CID/DCDC/Pages/Immunization/ncov2019.aspx" TargetMode="External"/><Relationship Id="rId4" Type="http://schemas.openxmlformats.org/officeDocument/2006/relationships/hyperlink" Target="https://www.scottcountyiowa.com/health"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4.png"/><Relationship Id="rId4" Type="http://schemas.openxmlformats.org/officeDocument/2006/relationships/hyperlink" Target="https://forms.office.com/Pages/ResponsePage.aspx?id=raWysUySNk6ftMdQ05FYxBZEdglk7epGiP8DWBRWc-FUMjdVTVU1RFBQN1ZUQVE5SVNCWTg3UDdGWS4u"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4.png"/><Relationship Id="rId5" Type="http://schemas.openxmlformats.org/officeDocument/2006/relationships/hyperlink" Target="https://www.cdc.gov/coronavirus/2019-ncov/if-you-are-sick/steps-when-sick.html" TargetMode="External"/><Relationship Id="rId4" Type="http://schemas.openxmlformats.org/officeDocument/2006/relationships/hyperlink" Target="https://forms.office.com/Pages/ResponsePage.aspx?id=raWysUySNk6ftMdQ05FYxBZEdglk7epGiP8DWBRWc-FUM0hRT0tER05ESUxJWDc5UU8zQ00xWFIyTy4u"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14.png"/><Relationship Id="rId4" Type="http://schemas.openxmlformats.org/officeDocument/2006/relationships/hyperlink" Target="https://forms.office.com/Pages/ResponsePage.aspx?id=raWysUySNk6ftMdQ05FYxBZEdglk7epGiP8DWBRWc-FURU1SUEs5SktRNDRGVzVZSDFXSDg3OFBXSy4u"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19453" y="3704991"/>
            <a:ext cx="6824547" cy="457986"/>
          </a:xfrm>
        </p:spPr>
        <p:txBody>
          <a:bodyPr>
            <a:normAutofit fontScale="90000"/>
          </a:bodyPr>
          <a:lstStyle/>
          <a:p>
            <a:r>
              <a:rPr lang="en-US" dirty="0"/>
              <a:t>Return to Campus </a:t>
            </a:r>
            <a:br>
              <a:rPr lang="en-US" dirty="0"/>
            </a:br>
            <a:r>
              <a:rPr lang="en-US" dirty="0"/>
              <a:t>General Safety Protocols</a:t>
            </a:r>
          </a:p>
        </p:txBody>
      </p:sp>
      <p:sp>
        <p:nvSpPr>
          <p:cNvPr id="5" name="Text Placeholder 4"/>
          <p:cNvSpPr>
            <a:spLocks noGrp="1"/>
          </p:cNvSpPr>
          <p:nvPr>
            <p:ph type="body" sz="quarter" idx="11"/>
          </p:nvPr>
        </p:nvSpPr>
        <p:spPr>
          <a:xfrm>
            <a:off x="2319453" y="4198442"/>
            <a:ext cx="3493294" cy="267515"/>
          </a:xfrm>
        </p:spPr>
        <p:txBody>
          <a:bodyPr/>
          <a:lstStyle/>
          <a:p>
            <a:r>
              <a:rPr lang="en-US" dirty="0"/>
              <a:t>June 2020</a:t>
            </a:r>
          </a:p>
        </p:txBody>
      </p:sp>
      <p:pic>
        <p:nvPicPr>
          <p:cNvPr id="3" name="RTW_VO_S01.mp3" descr="RTW_VO_S01.mp3">
            <a:hlinkClick r:id="" action="ppaction://media"/>
            <a:extLst>
              <a:ext uri="{FF2B5EF4-FFF2-40B4-BE49-F238E27FC236}">
                <a16:creationId xmlns:a16="http://schemas.microsoft.com/office/drawing/2014/main" id="{F94D5A76-86CF-F44B-B6EC-C2227496DB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37015" y="4059557"/>
            <a:ext cx="812800" cy="812800"/>
          </a:xfrm>
          <a:prstGeom prst="rect">
            <a:avLst/>
          </a:prstGeom>
        </p:spPr>
      </p:pic>
      <p:sp>
        <p:nvSpPr>
          <p:cNvPr id="6" name="Title 1">
            <a:extLst>
              <a:ext uri="{FF2B5EF4-FFF2-40B4-BE49-F238E27FC236}">
                <a16:creationId xmlns:a16="http://schemas.microsoft.com/office/drawing/2014/main" id="{6E8C7C22-88D2-9940-BE5C-964539FE5D40}"/>
              </a:ext>
            </a:extLst>
          </p:cNvPr>
          <p:cNvSpPr txBox="1">
            <a:spLocks/>
          </p:cNvSpPr>
          <p:nvPr/>
        </p:nvSpPr>
        <p:spPr>
          <a:xfrm>
            <a:off x="229337" y="3859680"/>
            <a:ext cx="1100253" cy="248112"/>
          </a:xfrm>
          <a:prstGeom prst="rect">
            <a:avLst/>
          </a:prstGeom>
        </p:spPr>
        <p:txBody>
          <a:bodyPr anchor="b">
            <a:normAutofit fontScale="90000"/>
          </a:bodyPr>
          <a:lstStyle>
            <a:lvl1pPr algn="l" defTabSz="685800" rtl="0" eaLnBrk="1" latinLnBrk="0" hangingPunct="1">
              <a:lnSpc>
                <a:spcPct val="90000"/>
              </a:lnSpc>
              <a:spcBef>
                <a:spcPct val="0"/>
              </a:spcBef>
              <a:buNone/>
              <a:defRPr sz="2850" b="0" i="0" kern="1200">
                <a:solidFill>
                  <a:schemeClr val="bg1"/>
                </a:solidFill>
                <a:latin typeface="Garamond" charset="0"/>
                <a:ea typeface="Garamond" charset="0"/>
                <a:cs typeface="Garamond" charset="0"/>
              </a:defRPr>
            </a:lvl1pPr>
          </a:lstStyle>
          <a:p>
            <a:r>
              <a:rPr lang="en-US" sz="1200" dirty="0"/>
              <a:t>Sound on please</a:t>
            </a:r>
          </a:p>
        </p:txBody>
      </p:sp>
    </p:spTree>
    <p:extLst>
      <p:ext uri="{BB962C8B-B14F-4D97-AF65-F5344CB8AC3E}">
        <p14:creationId xmlns:p14="http://schemas.microsoft.com/office/powerpoint/2010/main" val="731720439"/>
      </p:ext>
    </p:extLst>
  </p:cSld>
  <p:clrMapOvr>
    <a:masterClrMapping/>
  </p:clrMapOvr>
  <mc:AlternateContent xmlns:mc="http://schemas.openxmlformats.org/markup-compatibility/2006" xmlns:p14="http://schemas.microsoft.com/office/powerpoint/2010/main">
    <mc:Choice Requires="p14">
      <p:transition spd="med" p14:dur="700" advClick="0" advTm="560">
        <p:fade/>
      </p:transition>
    </mc:Choice>
    <mc:Fallback xmlns="">
      <p:transition spd="med" advClick="0" advTm="5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4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735DD-8629-E548-90E1-5BC262AA5F67}"/>
              </a:ext>
            </a:extLst>
          </p:cNvPr>
          <p:cNvSpPr>
            <a:spLocks noGrp="1"/>
          </p:cNvSpPr>
          <p:nvPr>
            <p:ph type="title"/>
          </p:nvPr>
        </p:nvSpPr>
        <p:spPr/>
        <p:txBody>
          <a:bodyPr>
            <a:normAutofit fontScale="90000"/>
          </a:bodyPr>
          <a:lstStyle/>
          <a:p>
            <a:r>
              <a:rPr lang="en-US" dirty="0"/>
              <a:t>Returning to Campus after Exposure or Diagnosis </a:t>
            </a:r>
          </a:p>
        </p:txBody>
      </p:sp>
      <p:sp>
        <p:nvSpPr>
          <p:cNvPr id="3" name="Content Placeholder 2">
            <a:extLst>
              <a:ext uri="{FF2B5EF4-FFF2-40B4-BE49-F238E27FC236}">
                <a16:creationId xmlns:a16="http://schemas.microsoft.com/office/drawing/2014/main" id="{82CA66A8-A76E-C14F-B730-1D5A73AD1FE1}"/>
              </a:ext>
            </a:extLst>
          </p:cNvPr>
          <p:cNvSpPr>
            <a:spLocks noGrp="1"/>
          </p:cNvSpPr>
          <p:nvPr>
            <p:ph idx="1"/>
          </p:nvPr>
        </p:nvSpPr>
        <p:spPr/>
        <p:txBody>
          <a:bodyPr/>
          <a:lstStyle/>
          <a:p>
            <a:pPr>
              <a:lnSpc>
                <a:spcPts val="2320"/>
              </a:lnSpc>
            </a:pPr>
            <a:r>
              <a:rPr lang="en-US" sz="2400" b="1" dirty="0"/>
              <a:t>Prior </a:t>
            </a:r>
            <a:r>
              <a:rPr lang="en-US" sz="2400" dirty="0"/>
              <a:t>to returning to campus, employees, and students must complete:</a:t>
            </a:r>
            <a:r>
              <a:rPr lang="en-US" sz="2400" b="1" dirty="0"/>
              <a:t> </a:t>
            </a:r>
            <a:r>
              <a:rPr lang="en-US" sz="2400" dirty="0"/>
              <a:t>Request to Return to Campus Form </a:t>
            </a:r>
            <a:endParaRPr lang="en-US" sz="2400" b="1" dirty="0"/>
          </a:p>
          <a:p>
            <a:pPr>
              <a:lnSpc>
                <a:spcPts val="2320"/>
              </a:lnSpc>
            </a:pPr>
            <a:r>
              <a:rPr lang="en-US" sz="2400" b="1" dirty="0"/>
              <a:t>Form: </a:t>
            </a:r>
            <a:r>
              <a:rPr lang="en-US" sz="2400" u="sng" dirty="0">
                <a:hlinkClick r:id="rId4"/>
              </a:rPr>
              <a:t>Request to Return to Campus Form</a:t>
            </a:r>
            <a:r>
              <a:rPr lang="en-US" sz="2400" dirty="0"/>
              <a:t> </a:t>
            </a:r>
          </a:p>
          <a:p>
            <a:endParaRPr lang="en-US" dirty="0"/>
          </a:p>
        </p:txBody>
      </p:sp>
      <p:pic>
        <p:nvPicPr>
          <p:cNvPr id="4" name="RTW_VO_S10.mp3" descr="RTW_VO_S10.mp3">
            <a:hlinkClick r:id="" action="ppaction://media"/>
            <a:extLst>
              <a:ext uri="{FF2B5EF4-FFF2-40B4-BE49-F238E27FC236}">
                <a16:creationId xmlns:a16="http://schemas.microsoft.com/office/drawing/2014/main" id="{19583E81-7A8D-DD47-987F-990C8ED81B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2250" y="4106437"/>
            <a:ext cx="812800" cy="812800"/>
          </a:xfrm>
          <a:prstGeom prst="rect">
            <a:avLst/>
          </a:prstGeom>
        </p:spPr>
      </p:pic>
    </p:spTree>
    <p:extLst>
      <p:ext uri="{BB962C8B-B14F-4D97-AF65-F5344CB8AC3E}">
        <p14:creationId xmlns:p14="http://schemas.microsoft.com/office/powerpoint/2010/main" val="3956397535"/>
      </p:ext>
    </p:extLst>
  </p:cSld>
  <p:clrMapOvr>
    <a:masterClrMapping/>
  </p:clrMapOvr>
  <p:transition spd="med" advTm="7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8CD02E-4607-E742-A9B3-DDEDBC9BA278}"/>
              </a:ext>
            </a:extLst>
          </p:cNvPr>
          <p:cNvSpPr>
            <a:spLocks noGrp="1"/>
          </p:cNvSpPr>
          <p:nvPr>
            <p:ph type="body" sz="quarter" idx="10"/>
          </p:nvPr>
        </p:nvSpPr>
        <p:spPr/>
        <p:txBody>
          <a:bodyPr/>
          <a:lstStyle/>
          <a:p>
            <a:r>
              <a:rPr lang="en-US" dirty="0"/>
              <a:t>Health and Safety Protocols</a:t>
            </a:r>
          </a:p>
        </p:txBody>
      </p:sp>
    </p:spTree>
    <p:extLst>
      <p:ext uri="{BB962C8B-B14F-4D97-AF65-F5344CB8AC3E}">
        <p14:creationId xmlns:p14="http://schemas.microsoft.com/office/powerpoint/2010/main" val="1611830054"/>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83F34-77A1-AF45-8F37-115425C1614E}"/>
              </a:ext>
            </a:extLst>
          </p:cNvPr>
          <p:cNvSpPr>
            <a:spLocks noGrp="1"/>
          </p:cNvSpPr>
          <p:nvPr>
            <p:ph type="title"/>
          </p:nvPr>
        </p:nvSpPr>
        <p:spPr>
          <a:xfrm>
            <a:off x="628650" y="336739"/>
            <a:ext cx="7886700" cy="512318"/>
          </a:xfrm>
        </p:spPr>
        <p:txBody>
          <a:bodyPr/>
          <a:lstStyle/>
          <a:p>
            <a:r>
              <a:rPr lang="en-US" dirty="0"/>
              <a:t>Face Coverings </a:t>
            </a:r>
          </a:p>
        </p:txBody>
      </p:sp>
      <p:sp>
        <p:nvSpPr>
          <p:cNvPr id="3" name="Content Placeholder 2">
            <a:extLst>
              <a:ext uri="{FF2B5EF4-FFF2-40B4-BE49-F238E27FC236}">
                <a16:creationId xmlns:a16="http://schemas.microsoft.com/office/drawing/2014/main" id="{A8C066D3-93D8-5C46-9161-46895F2E4677}"/>
              </a:ext>
            </a:extLst>
          </p:cNvPr>
          <p:cNvSpPr>
            <a:spLocks noGrp="1"/>
          </p:cNvSpPr>
          <p:nvPr>
            <p:ph idx="1"/>
          </p:nvPr>
        </p:nvSpPr>
        <p:spPr>
          <a:xfrm>
            <a:off x="628650" y="849056"/>
            <a:ext cx="7886700" cy="3595659"/>
          </a:xfrm>
        </p:spPr>
        <p:txBody>
          <a:bodyPr>
            <a:noAutofit/>
          </a:bodyPr>
          <a:lstStyle/>
          <a:p>
            <a:pPr lvl="0">
              <a:lnSpc>
                <a:spcPts val="2320"/>
              </a:lnSpc>
            </a:pPr>
            <a:r>
              <a:rPr lang="en-US" sz="2000" dirty="0"/>
              <a:t>Face coverings are required in all Palmer clinics by both patients and staff. </a:t>
            </a:r>
          </a:p>
          <a:p>
            <a:pPr lvl="0">
              <a:lnSpc>
                <a:spcPts val="2320"/>
              </a:lnSpc>
            </a:pPr>
            <a:r>
              <a:rPr lang="en-US" sz="2000" dirty="0"/>
              <a:t>Face coverings are required in campus commons areas; cafeterias, hallways; elevators; stairwells; classroom settings; and other campus areas, where six-foot social distancing cannot be followed. Face coverings are optional in all other areas.</a:t>
            </a:r>
          </a:p>
          <a:p>
            <a:pPr lvl="0">
              <a:lnSpc>
                <a:spcPts val="2320"/>
              </a:lnSpc>
            </a:pPr>
            <a:r>
              <a:rPr lang="en-US" sz="2000" dirty="0"/>
              <a:t>If a student or employee needs a face covering, one reusable, cloth mask can be obtained at the Welcome Center front desk. Individuals may use their own personal face covering.</a:t>
            </a:r>
          </a:p>
          <a:p>
            <a:pPr lvl="0">
              <a:lnSpc>
                <a:spcPts val="2320"/>
              </a:lnSpc>
            </a:pPr>
            <a:r>
              <a:rPr lang="en-US" sz="2000" dirty="0"/>
              <a:t>Face coverings should cover nose, mouth, and chin.</a:t>
            </a:r>
          </a:p>
          <a:p>
            <a:pPr>
              <a:lnSpc>
                <a:spcPts val="2320"/>
              </a:lnSpc>
            </a:pPr>
            <a:r>
              <a:rPr lang="en-US" sz="2000" u="sng" dirty="0">
                <a:hlinkClick r:id="rId4"/>
              </a:rPr>
              <a:t>https://www.cdc.gov/coronavirus/2019-ncov/prevent-getting-sick/diy-cloth-face-coverings.html</a:t>
            </a:r>
            <a:r>
              <a:rPr lang="en-US" sz="2000" dirty="0"/>
              <a:t> </a:t>
            </a:r>
          </a:p>
        </p:txBody>
      </p:sp>
      <p:pic>
        <p:nvPicPr>
          <p:cNvPr id="4" name="RTW_VO_S12.mp3" descr="RTW_VO_S12.mp3">
            <a:hlinkClick r:id="" action="ppaction://media"/>
            <a:extLst>
              <a:ext uri="{FF2B5EF4-FFF2-40B4-BE49-F238E27FC236}">
                <a16:creationId xmlns:a16="http://schemas.microsoft.com/office/drawing/2014/main" id="{B1F71615-B90C-214D-9D44-5D3EA1002B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4904" y="4256369"/>
            <a:ext cx="423746" cy="423746"/>
          </a:xfrm>
          <a:prstGeom prst="rect">
            <a:avLst/>
          </a:prstGeom>
        </p:spPr>
      </p:pic>
    </p:spTree>
    <p:extLst>
      <p:ext uri="{BB962C8B-B14F-4D97-AF65-F5344CB8AC3E}">
        <p14:creationId xmlns:p14="http://schemas.microsoft.com/office/powerpoint/2010/main" val="117615755"/>
      </p:ext>
    </p:extLst>
  </p:cSld>
  <p:clrMapOvr>
    <a:masterClrMapping/>
  </p:clrMapOvr>
  <p:transition spd="med" advClick="0" advTm="34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EC312-6E3D-7145-BE25-FEC4E556D5A1}"/>
              </a:ext>
            </a:extLst>
          </p:cNvPr>
          <p:cNvSpPr>
            <a:spLocks noGrp="1"/>
          </p:cNvSpPr>
          <p:nvPr>
            <p:ph type="title"/>
          </p:nvPr>
        </p:nvSpPr>
        <p:spPr/>
        <p:txBody>
          <a:bodyPr/>
          <a:lstStyle/>
          <a:p>
            <a:r>
              <a:rPr lang="en-US" dirty="0"/>
              <a:t>Physical Distancing </a:t>
            </a:r>
          </a:p>
        </p:txBody>
      </p:sp>
      <p:sp>
        <p:nvSpPr>
          <p:cNvPr id="3" name="Content Placeholder 2">
            <a:extLst>
              <a:ext uri="{FF2B5EF4-FFF2-40B4-BE49-F238E27FC236}">
                <a16:creationId xmlns:a16="http://schemas.microsoft.com/office/drawing/2014/main" id="{B03210B7-DC80-1244-B5A3-B2AC12B28156}"/>
              </a:ext>
            </a:extLst>
          </p:cNvPr>
          <p:cNvSpPr>
            <a:spLocks noGrp="1"/>
          </p:cNvSpPr>
          <p:nvPr>
            <p:ph idx="1"/>
          </p:nvPr>
        </p:nvSpPr>
        <p:spPr>
          <a:xfrm>
            <a:off x="628650" y="1037063"/>
            <a:ext cx="7886700" cy="1534687"/>
          </a:xfrm>
        </p:spPr>
        <p:txBody>
          <a:bodyPr>
            <a:normAutofit/>
          </a:bodyPr>
          <a:lstStyle/>
          <a:p>
            <a:pPr lvl="0">
              <a:lnSpc>
                <a:spcPts val="2320"/>
              </a:lnSpc>
            </a:pPr>
            <a:r>
              <a:rPr lang="en-US" sz="2000" dirty="0"/>
              <a:t>Maintain physical distance (at least six feet) at all times, indoors or out (including in elevators, on stairways, in lines, etc.); and</a:t>
            </a:r>
          </a:p>
          <a:p>
            <a:pPr>
              <a:lnSpc>
                <a:spcPts val="2320"/>
              </a:lnSpc>
            </a:pPr>
            <a:r>
              <a:rPr lang="en-US" sz="2000" dirty="0"/>
              <a:t>Adapt classroom, office, cafeteria, and fitness center environments to fulfill the purpose of physical distancing. </a:t>
            </a:r>
          </a:p>
        </p:txBody>
      </p:sp>
      <p:pic>
        <p:nvPicPr>
          <p:cNvPr id="4" name="RTW_VO_S13.mp3" descr="RTW_VO_S13.mp3">
            <a:hlinkClick r:id="" action="ppaction://media"/>
            <a:extLst>
              <a:ext uri="{FF2B5EF4-FFF2-40B4-BE49-F238E27FC236}">
                <a16:creationId xmlns:a16="http://schemas.microsoft.com/office/drawing/2014/main" id="{505E7D8B-0144-0244-BBF1-91EBE4FA61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2250" y="3805954"/>
            <a:ext cx="812800" cy="812800"/>
          </a:xfrm>
          <a:prstGeom prst="rect">
            <a:avLst/>
          </a:prstGeom>
        </p:spPr>
      </p:pic>
    </p:spTree>
    <p:extLst>
      <p:ext uri="{BB962C8B-B14F-4D97-AF65-F5344CB8AC3E}">
        <p14:creationId xmlns:p14="http://schemas.microsoft.com/office/powerpoint/2010/main" val="3113023374"/>
      </p:ext>
    </p:extLst>
  </p:cSld>
  <p:clrMapOvr>
    <a:masterClrMapping/>
  </p:clrMapOvr>
  <p:transition spd="med" advClick="0" advTm="15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5BFF6-9E2F-1148-8C48-C0586A342D75}"/>
              </a:ext>
            </a:extLst>
          </p:cNvPr>
          <p:cNvSpPr>
            <a:spLocks noGrp="1"/>
          </p:cNvSpPr>
          <p:nvPr>
            <p:ph type="title"/>
          </p:nvPr>
        </p:nvSpPr>
        <p:spPr/>
        <p:txBody>
          <a:bodyPr>
            <a:normAutofit/>
          </a:bodyPr>
          <a:lstStyle/>
          <a:p>
            <a:r>
              <a:rPr lang="en-US" dirty="0"/>
              <a:t>Hygiene</a:t>
            </a:r>
          </a:p>
        </p:txBody>
      </p:sp>
      <p:sp>
        <p:nvSpPr>
          <p:cNvPr id="3" name="Content Placeholder 2">
            <a:extLst>
              <a:ext uri="{FF2B5EF4-FFF2-40B4-BE49-F238E27FC236}">
                <a16:creationId xmlns:a16="http://schemas.microsoft.com/office/drawing/2014/main" id="{68D2D477-9307-C349-925D-945491B45BC9}"/>
              </a:ext>
            </a:extLst>
          </p:cNvPr>
          <p:cNvSpPr>
            <a:spLocks noGrp="1"/>
          </p:cNvSpPr>
          <p:nvPr>
            <p:ph idx="1"/>
          </p:nvPr>
        </p:nvSpPr>
        <p:spPr/>
        <p:txBody>
          <a:bodyPr>
            <a:normAutofit/>
          </a:bodyPr>
          <a:lstStyle/>
          <a:p>
            <a:pPr lvl="0">
              <a:lnSpc>
                <a:spcPts val="2300"/>
              </a:lnSpc>
            </a:pPr>
            <a:r>
              <a:rPr lang="en-US" sz="2000" dirty="0"/>
              <a:t>Wash hands thoroughly (at least 20 seconds, with soap and water).</a:t>
            </a:r>
          </a:p>
          <a:p>
            <a:pPr lvl="0">
              <a:lnSpc>
                <a:spcPts val="2300"/>
              </a:lnSpc>
            </a:pPr>
            <a:r>
              <a:rPr lang="en-US" sz="2000" dirty="0"/>
              <a:t>Apply hand sanitizer regularly, especially after coming in contact with “high-touch” areas (doors, elevator buttons, stair railings, public counters, etc.).</a:t>
            </a:r>
          </a:p>
          <a:p>
            <a:pPr lvl="0">
              <a:lnSpc>
                <a:spcPts val="2300"/>
              </a:lnSpc>
            </a:pPr>
            <a:r>
              <a:rPr lang="en-US" sz="2000" dirty="0"/>
              <a:t>Regularly disinfect your high-touch areas (desks, counters, phones, door and draw handles, etc.); and</a:t>
            </a:r>
          </a:p>
          <a:p>
            <a:pPr>
              <a:lnSpc>
                <a:spcPts val="2300"/>
              </a:lnSpc>
            </a:pPr>
            <a:r>
              <a:rPr lang="en-US" sz="2000" dirty="0"/>
              <a:t>Follow </a:t>
            </a:r>
            <a:r>
              <a:rPr lang="en-US" sz="2000" dirty="0">
                <a:hlinkClick r:id="rId4"/>
              </a:rPr>
              <a:t>CDC guidelines</a:t>
            </a:r>
            <a:r>
              <a:rPr lang="en-US" sz="2000" u="sng" dirty="0"/>
              <a:t> </a:t>
            </a:r>
            <a:r>
              <a:rPr lang="en-US" sz="2000" dirty="0"/>
              <a:t>for care and handling of the cloth face covering. </a:t>
            </a:r>
          </a:p>
        </p:txBody>
      </p:sp>
      <p:pic>
        <p:nvPicPr>
          <p:cNvPr id="6" name="RTW_VO_S14.mp3" descr="RTW_VO_S14.mp3">
            <a:hlinkClick r:id="" action="ppaction://media"/>
            <a:extLst>
              <a:ext uri="{FF2B5EF4-FFF2-40B4-BE49-F238E27FC236}">
                <a16:creationId xmlns:a16="http://schemas.microsoft.com/office/drawing/2014/main" id="{6CF950DF-A580-0744-B9F2-26F93BED91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2250" y="4016453"/>
            <a:ext cx="812800" cy="812800"/>
          </a:xfrm>
          <a:prstGeom prst="rect">
            <a:avLst/>
          </a:prstGeom>
        </p:spPr>
      </p:pic>
    </p:spTree>
    <p:extLst>
      <p:ext uri="{BB962C8B-B14F-4D97-AF65-F5344CB8AC3E}">
        <p14:creationId xmlns:p14="http://schemas.microsoft.com/office/powerpoint/2010/main" val="870851902"/>
      </p:ext>
    </p:extLst>
  </p:cSld>
  <p:clrMapOvr>
    <a:masterClrMapping/>
  </p:clrMapOvr>
  <p:transition spd="med" advClick="0" advTm="27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66D69-6E93-4540-8D29-F1D591F27B6E}"/>
              </a:ext>
            </a:extLst>
          </p:cNvPr>
          <p:cNvSpPr>
            <a:spLocks noGrp="1"/>
          </p:cNvSpPr>
          <p:nvPr>
            <p:ph type="title"/>
          </p:nvPr>
        </p:nvSpPr>
        <p:spPr/>
        <p:txBody>
          <a:bodyPr>
            <a:noAutofit/>
          </a:bodyPr>
          <a:lstStyle/>
          <a:p>
            <a:r>
              <a:rPr lang="en-US" dirty="0"/>
              <a:t>Personal Protective Equipment (PPE)/Hand Sanitizer/Disinfectant Supplies </a:t>
            </a:r>
          </a:p>
        </p:txBody>
      </p:sp>
      <p:sp>
        <p:nvSpPr>
          <p:cNvPr id="3" name="Content Placeholder 2">
            <a:extLst>
              <a:ext uri="{FF2B5EF4-FFF2-40B4-BE49-F238E27FC236}">
                <a16:creationId xmlns:a16="http://schemas.microsoft.com/office/drawing/2014/main" id="{8F43A27B-2696-FF46-9BCD-4E31485BF756}"/>
              </a:ext>
            </a:extLst>
          </p:cNvPr>
          <p:cNvSpPr>
            <a:spLocks noGrp="1"/>
          </p:cNvSpPr>
          <p:nvPr>
            <p:ph idx="1"/>
          </p:nvPr>
        </p:nvSpPr>
        <p:spPr>
          <a:xfrm>
            <a:off x="628650" y="1230593"/>
            <a:ext cx="7886700" cy="3402129"/>
          </a:xfrm>
        </p:spPr>
        <p:txBody>
          <a:bodyPr>
            <a:normAutofit/>
          </a:bodyPr>
          <a:lstStyle/>
          <a:p>
            <a:pPr lvl="0">
              <a:lnSpc>
                <a:spcPts val="2320"/>
              </a:lnSpc>
            </a:pPr>
            <a:r>
              <a:rPr lang="en-US" sz="2000" dirty="0"/>
              <a:t>The Safety and Security Department at the Main Campus will be the point of contact for divisions/departments needing to purchase face coverings, hand sanitizer, and disinfectant for the Palmer Community.</a:t>
            </a:r>
          </a:p>
          <a:p>
            <a:pPr>
              <a:lnSpc>
                <a:spcPts val="2320"/>
              </a:lnSpc>
            </a:pPr>
            <a:r>
              <a:rPr lang="en-US" sz="2000" dirty="0"/>
              <a:t>If your department/division is in need of the above items, the point of contact is Pamela Taylor at </a:t>
            </a:r>
            <a:r>
              <a:rPr lang="en-US" sz="2000" u="sng" dirty="0">
                <a:hlinkClick r:id="rId4"/>
              </a:rPr>
              <a:t>pamela.taylor@palmer.edu</a:t>
            </a:r>
            <a:r>
              <a:rPr lang="en-US" sz="2000" dirty="0"/>
              <a:t> or </a:t>
            </a:r>
            <a:br>
              <a:rPr lang="en-US" sz="2000" dirty="0"/>
            </a:br>
            <a:r>
              <a:rPr lang="en-US" sz="2000" dirty="0"/>
              <a:t>563-884-5406. Pamela will coordinate the purchasing of this equipment for all campuses. </a:t>
            </a:r>
          </a:p>
        </p:txBody>
      </p:sp>
      <p:pic>
        <p:nvPicPr>
          <p:cNvPr id="4" name="RTW_VO_S15.mp3" descr="RTW_VO_S15.mp3">
            <a:hlinkClick r:id="" action="ppaction://media"/>
            <a:extLst>
              <a:ext uri="{FF2B5EF4-FFF2-40B4-BE49-F238E27FC236}">
                <a16:creationId xmlns:a16="http://schemas.microsoft.com/office/drawing/2014/main" id="{56CDBB48-4220-DF48-B731-D4F8548924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2250" y="4013451"/>
            <a:ext cx="812800" cy="812800"/>
          </a:xfrm>
          <a:prstGeom prst="rect">
            <a:avLst/>
          </a:prstGeom>
        </p:spPr>
      </p:pic>
    </p:spTree>
    <p:extLst>
      <p:ext uri="{BB962C8B-B14F-4D97-AF65-F5344CB8AC3E}">
        <p14:creationId xmlns:p14="http://schemas.microsoft.com/office/powerpoint/2010/main" val="3836853298"/>
      </p:ext>
    </p:extLst>
  </p:cSld>
  <p:clrMapOvr>
    <a:masterClrMapping/>
  </p:clrMapOvr>
  <p:transition spd="med" advClick="0" advTm="21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5EACD-8505-224D-9115-543EA32D840E}"/>
              </a:ext>
            </a:extLst>
          </p:cNvPr>
          <p:cNvSpPr>
            <a:spLocks noGrp="1"/>
          </p:cNvSpPr>
          <p:nvPr>
            <p:ph type="title"/>
          </p:nvPr>
        </p:nvSpPr>
        <p:spPr/>
        <p:txBody>
          <a:bodyPr>
            <a:noAutofit/>
          </a:bodyPr>
          <a:lstStyle/>
          <a:p>
            <a:r>
              <a:rPr lang="en-US" dirty="0"/>
              <a:t>Distribution of the PPE (Face Coverings)/</a:t>
            </a:r>
            <a:br>
              <a:rPr lang="en-US" dirty="0"/>
            </a:br>
            <a:r>
              <a:rPr lang="en-US" dirty="0"/>
              <a:t>Hand Sanitizer/Disinfectant</a:t>
            </a:r>
          </a:p>
        </p:txBody>
      </p:sp>
      <p:sp>
        <p:nvSpPr>
          <p:cNvPr id="3" name="Content Placeholder 2">
            <a:extLst>
              <a:ext uri="{FF2B5EF4-FFF2-40B4-BE49-F238E27FC236}">
                <a16:creationId xmlns:a16="http://schemas.microsoft.com/office/drawing/2014/main" id="{CAF768B8-4A8D-0448-B19B-CF70AEDC550D}"/>
              </a:ext>
            </a:extLst>
          </p:cNvPr>
          <p:cNvSpPr>
            <a:spLocks noGrp="1"/>
          </p:cNvSpPr>
          <p:nvPr>
            <p:ph idx="1"/>
          </p:nvPr>
        </p:nvSpPr>
        <p:spPr>
          <a:xfrm>
            <a:off x="628650" y="1786071"/>
            <a:ext cx="7886700" cy="1281335"/>
          </a:xfrm>
        </p:spPr>
        <p:txBody>
          <a:bodyPr numCol="3">
            <a:noAutofit/>
          </a:bodyPr>
          <a:lstStyle/>
          <a:p>
            <a:pPr marL="0" indent="0">
              <a:lnSpc>
                <a:spcPts val="2320"/>
              </a:lnSpc>
              <a:buNone/>
            </a:pPr>
            <a:r>
              <a:rPr lang="en-US" sz="2000" b="1" dirty="0"/>
              <a:t>Main Campus</a:t>
            </a:r>
            <a:endParaRPr lang="en-US" sz="2000" dirty="0"/>
          </a:p>
          <a:p>
            <a:pPr marL="0" indent="0">
              <a:lnSpc>
                <a:spcPts val="2320"/>
              </a:lnSpc>
              <a:buNone/>
            </a:pPr>
            <a:r>
              <a:rPr lang="en-US" sz="2000" dirty="0"/>
              <a:t>Pamela Taylor</a:t>
            </a:r>
          </a:p>
          <a:p>
            <a:pPr marL="0" indent="0">
              <a:lnSpc>
                <a:spcPts val="2320"/>
              </a:lnSpc>
              <a:buNone/>
            </a:pPr>
            <a:r>
              <a:rPr lang="en-US" sz="2000" dirty="0"/>
              <a:t>563-884-5406 </a:t>
            </a:r>
            <a:br>
              <a:rPr lang="en-US" sz="2000" dirty="0"/>
            </a:br>
            <a:endParaRPr lang="en-US" sz="2000" dirty="0"/>
          </a:p>
          <a:p>
            <a:pPr marL="0" indent="0">
              <a:lnSpc>
                <a:spcPts val="2320"/>
              </a:lnSpc>
              <a:buNone/>
            </a:pPr>
            <a:r>
              <a:rPr lang="en-US" sz="2000" b="1" dirty="0"/>
              <a:t>Florida Campus </a:t>
            </a:r>
            <a:endParaRPr lang="en-US" sz="2000" dirty="0"/>
          </a:p>
          <a:p>
            <a:pPr marL="0" indent="0">
              <a:lnSpc>
                <a:spcPts val="2320"/>
              </a:lnSpc>
              <a:buNone/>
            </a:pPr>
            <a:r>
              <a:rPr lang="en-US" sz="2000" dirty="0"/>
              <a:t>George </a:t>
            </a:r>
            <a:r>
              <a:rPr lang="en-US" sz="2000" dirty="0" err="1"/>
              <a:t>Oliveria</a:t>
            </a:r>
            <a:endParaRPr lang="en-US" sz="2000" dirty="0"/>
          </a:p>
          <a:p>
            <a:pPr marL="0" indent="0">
              <a:lnSpc>
                <a:spcPts val="2320"/>
              </a:lnSpc>
              <a:buNone/>
            </a:pPr>
            <a:r>
              <a:rPr lang="en-US" sz="2000" dirty="0"/>
              <a:t>386-763-2608 </a:t>
            </a:r>
          </a:p>
          <a:p>
            <a:pPr marL="0" indent="0">
              <a:lnSpc>
                <a:spcPts val="2320"/>
              </a:lnSpc>
              <a:buNone/>
            </a:pPr>
            <a:endParaRPr lang="en-US" sz="2000" dirty="0"/>
          </a:p>
          <a:p>
            <a:pPr marL="0" indent="0">
              <a:lnSpc>
                <a:spcPts val="2320"/>
              </a:lnSpc>
              <a:buNone/>
            </a:pPr>
            <a:r>
              <a:rPr lang="en-US" sz="2000" b="1" dirty="0"/>
              <a:t>West Campus </a:t>
            </a:r>
            <a:endParaRPr lang="en-US" sz="2000" dirty="0"/>
          </a:p>
          <a:p>
            <a:pPr marL="0" indent="0">
              <a:lnSpc>
                <a:spcPts val="2320"/>
              </a:lnSpc>
              <a:buNone/>
            </a:pPr>
            <a:r>
              <a:rPr lang="en-US" sz="2000" dirty="0"/>
              <a:t>Lonnie Contreras</a:t>
            </a:r>
          </a:p>
          <a:p>
            <a:pPr marL="0" indent="0">
              <a:lnSpc>
                <a:spcPts val="2320"/>
              </a:lnSpc>
              <a:buNone/>
            </a:pPr>
            <a:r>
              <a:rPr lang="en-US" sz="2000" dirty="0"/>
              <a:t>408-944-6011 </a:t>
            </a:r>
          </a:p>
        </p:txBody>
      </p:sp>
      <p:pic>
        <p:nvPicPr>
          <p:cNvPr id="4" name="RTW_VO_S16.mp3" descr="RTW_VO_S16.mp3">
            <a:hlinkClick r:id="" action="ppaction://media"/>
            <a:extLst>
              <a:ext uri="{FF2B5EF4-FFF2-40B4-BE49-F238E27FC236}">
                <a16:creationId xmlns:a16="http://schemas.microsoft.com/office/drawing/2014/main" id="{58D8E68C-CD0C-9D48-B81D-92DBCC8506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2250" y="3816413"/>
            <a:ext cx="812800" cy="812800"/>
          </a:xfrm>
          <a:prstGeom prst="rect">
            <a:avLst/>
          </a:prstGeom>
        </p:spPr>
      </p:pic>
    </p:spTree>
    <p:extLst>
      <p:ext uri="{BB962C8B-B14F-4D97-AF65-F5344CB8AC3E}">
        <p14:creationId xmlns:p14="http://schemas.microsoft.com/office/powerpoint/2010/main" val="29788702"/>
      </p:ext>
    </p:extLst>
  </p:cSld>
  <p:clrMapOvr>
    <a:masterClrMapping/>
  </p:clrMapOvr>
  <p:transition spd="med" advClick="0" advTm="5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60ACB0-4C57-CC4E-A94F-B6D9135FD213}"/>
              </a:ext>
            </a:extLst>
          </p:cNvPr>
          <p:cNvSpPr>
            <a:spLocks noGrp="1"/>
          </p:cNvSpPr>
          <p:nvPr>
            <p:ph type="body" sz="quarter" idx="10"/>
          </p:nvPr>
        </p:nvSpPr>
        <p:spPr/>
        <p:txBody>
          <a:bodyPr/>
          <a:lstStyle/>
          <a:p>
            <a:r>
              <a:rPr lang="en-US" dirty="0"/>
              <a:t>Increased Facilities Cleaning Protocols </a:t>
            </a:r>
          </a:p>
        </p:txBody>
      </p:sp>
    </p:spTree>
    <p:extLst>
      <p:ext uri="{BB962C8B-B14F-4D97-AF65-F5344CB8AC3E}">
        <p14:creationId xmlns:p14="http://schemas.microsoft.com/office/powerpoint/2010/main" val="3879412061"/>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6F1854-0B60-4646-9836-6BEA464A84F3}"/>
              </a:ext>
            </a:extLst>
          </p:cNvPr>
          <p:cNvSpPr>
            <a:spLocks noGrp="1"/>
          </p:cNvSpPr>
          <p:nvPr>
            <p:ph idx="1"/>
          </p:nvPr>
        </p:nvSpPr>
        <p:spPr>
          <a:xfrm>
            <a:off x="628650" y="418745"/>
            <a:ext cx="7886700" cy="4213978"/>
          </a:xfrm>
        </p:spPr>
        <p:txBody>
          <a:bodyPr>
            <a:normAutofit/>
          </a:bodyPr>
          <a:lstStyle/>
          <a:p>
            <a:pPr marL="0" indent="0">
              <a:lnSpc>
                <a:spcPts val="2320"/>
              </a:lnSpc>
              <a:buNone/>
            </a:pPr>
            <a:r>
              <a:rPr lang="en-US" sz="2000" dirty="0"/>
              <a:t>To ensure a safe and clean environment, the Facilities Department will work with each division/department on campus regarding cleaning and disinfecting protocols.</a:t>
            </a:r>
          </a:p>
          <a:p>
            <a:pPr marL="0" indent="0">
              <a:lnSpc>
                <a:spcPts val="2320"/>
              </a:lnSpc>
              <a:buNone/>
            </a:pPr>
            <a:r>
              <a:rPr lang="en-US" sz="2000" dirty="0">
                <a:hlinkClick r:id="rId4"/>
              </a:rPr>
              <a:t>https://www.cdc.gov/coronavirus/2019-ncov/community/clean-disinfect/index.html</a:t>
            </a:r>
            <a:r>
              <a:rPr lang="en-US" sz="2000" dirty="0"/>
              <a:t> </a:t>
            </a:r>
          </a:p>
          <a:p>
            <a:pPr>
              <a:lnSpc>
                <a:spcPts val="2320"/>
              </a:lnSpc>
            </a:pPr>
            <a:r>
              <a:rPr lang="en-US" dirty="0"/>
              <a:t>Approved disinfectant will be in each department as requested for general use by staff.</a:t>
            </a:r>
            <a:r>
              <a:rPr lang="en-US" sz="2000" dirty="0"/>
              <a:t> </a:t>
            </a:r>
          </a:p>
          <a:p>
            <a:pPr>
              <a:lnSpc>
                <a:spcPts val="2320"/>
              </a:lnSpc>
            </a:pPr>
            <a:r>
              <a:rPr lang="en-US" dirty="0"/>
              <a:t>No outside cleaning products should be brought on campus. All products must be distributed through the College to ensure the safety of the product and compliance with safety data sheets.</a:t>
            </a:r>
            <a:r>
              <a:rPr lang="en-US" sz="2000" dirty="0"/>
              <a:t> </a:t>
            </a:r>
          </a:p>
          <a:p>
            <a:pPr>
              <a:lnSpc>
                <a:spcPts val="2320"/>
              </a:lnSpc>
            </a:pPr>
            <a:r>
              <a:rPr lang="en-US" dirty="0"/>
              <a:t>Hand sanitizer stations will be placed on walls or on tables in classrooms.</a:t>
            </a:r>
            <a:r>
              <a:rPr lang="en-US" sz="2000" dirty="0"/>
              <a:t> </a:t>
            </a:r>
          </a:p>
        </p:txBody>
      </p:sp>
      <p:pic>
        <p:nvPicPr>
          <p:cNvPr id="2" name="RTW_VO_S18.mp3" descr="RTW_VO_S18.mp3">
            <a:hlinkClick r:id="" action="ppaction://media"/>
            <a:extLst>
              <a:ext uri="{FF2B5EF4-FFF2-40B4-BE49-F238E27FC236}">
                <a16:creationId xmlns:a16="http://schemas.microsoft.com/office/drawing/2014/main" id="{05198BFB-2B64-E245-A48B-728E334CF0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1161" y="4340545"/>
            <a:ext cx="584355" cy="584355"/>
          </a:xfrm>
          <a:prstGeom prst="rect">
            <a:avLst/>
          </a:prstGeom>
        </p:spPr>
      </p:pic>
    </p:spTree>
    <p:extLst>
      <p:ext uri="{BB962C8B-B14F-4D97-AF65-F5344CB8AC3E}">
        <p14:creationId xmlns:p14="http://schemas.microsoft.com/office/powerpoint/2010/main" val="778539930"/>
      </p:ext>
    </p:extLst>
  </p:cSld>
  <p:clrMapOvr>
    <a:masterClrMapping/>
  </p:clrMapOvr>
  <p:transition spd="med" advClick="0" advTm="28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7A12F3-CBD4-7748-BE63-8179709A15B1}"/>
              </a:ext>
            </a:extLst>
          </p:cNvPr>
          <p:cNvSpPr>
            <a:spLocks noGrp="1"/>
          </p:cNvSpPr>
          <p:nvPr>
            <p:ph idx="1"/>
          </p:nvPr>
        </p:nvSpPr>
        <p:spPr>
          <a:xfrm>
            <a:off x="628650" y="470019"/>
            <a:ext cx="7886700" cy="4162703"/>
          </a:xfrm>
        </p:spPr>
        <p:txBody>
          <a:bodyPr>
            <a:normAutofit/>
          </a:bodyPr>
          <a:lstStyle/>
          <a:p>
            <a:pPr>
              <a:lnSpc>
                <a:spcPts val="2320"/>
              </a:lnSpc>
            </a:pPr>
            <a:r>
              <a:rPr lang="en-US" sz="2000" dirty="0"/>
              <a:t>Each classroom will have disinfectant in spray bottles available; course instructors will have proper training on disinfecting the classroom after each use. </a:t>
            </a:r>
          </a:p>
          <a:p>
            <a:pPr>
              <a:lnSpc>
                <a:spcPts val="2320"/>
              </a:lnSpc>
            </a:pPr>
            <a:r>
              <a:rPr lang="en-US" sz="2000" dirty="0"/>
              <a:t>Gallon jugs of hand sanitizer with pumps will be placed as needed around campus. </a:t>
            </a:r>
          </a:p>
          <a:p>
            <a:pPr>
              <a:lnSpc>
                <a:spcPts val="2320"/>
              </a:lnSpc>
            </a:pPr>
            <a:r>
              <a:rPr lang="en-US" sz="2000" dirty="0"/>
              <a:t>Departments should continue to supplement the general use dispensers.</a:t>
            </a:r>
          </a:p>
          <a:p>
            <a:pPr>
              <a:lnSpc>
                <a:spcPts val="2320"/>
              </a:lnSpc>
            </a:pPr>
            <a:r>
              <a:rPr lang="en-US" sz="2000" dirty="0"/>
              <a:t>Janitorial procedures will be modified to emphasize disinfection of high touch areas. </a:t>
            </a:r>
          </a:p>
          <a:p>
            <a:pPr>
              <a:lnSpc>
                <a:spcPts val="2320"/>
              </a:lnSpc>
            </a:pPr>
            <a:r>
              <a:rPr lang="en-US" sz="2000" dirty="0"/>
              <a:t>Barriers will be installed at reception/circulation desks. </a:t>
            </a:r>
          </a:p>
          <a:p>
            <a:pPr>
              <a:lnSpc>
                <a:spcPts val="2320"/>
              </a:lnSpc>
            </a:pPr>
            <a:r>
              <a:rPr lang="en-US" sz="2000" dirty="0"/>
              <a:t>Janitorial staff has been increased with staff dedicated to disinfection. </a:t>
            </a:r>
          </a:p>
        </p:txBody>
      </p:sp>
      <p:pic>
        <p:nvPicPr>
          <p:cNvPr id="2" name="RTW_VO_S19.mp3" descr="RTW_VO_S19.mp3">
            <a:hlinkClick r:id="" action="ppaction://media"/>
            <a:extLst>
              <a:ext uri="{FF2B5EF4-FFF2-40B4-BE49-F238E27FC236}">
                <a16:creationId xmlns:a16="http://schemas.microsoft.com/office/drawing/2014/main" id="{810F66EB-0580-8D4D-AB69-EBEE94DE40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9947" y="4244778"/>
            <a:ext cx="428703" cy="428703"/>
          </a:xfrm>
          <a:prstGeom prst="rect">
            <a:avLst/>
          </a:prstGeom>
        </p:spPr>
      </p:pic>
    </p:spTree>
    <p:extLst>
      <p:ext uri="{BB962C8B-B14F-4D97-AF65-F5344CB8AC3E}">
        <p14:creationId xmlns:p14="http://schemas.microsoft.com/office/powerpoint/2010/main" val="4269600987"/>
      </p:ext>
    </p:extLst>
  </p:cSld>
  <p:clrMapOvr>
    <a:masterClrMapping/>
  </p:clrMapOvr>
  <p:transition spd="med" advClick="0" advTm="31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A487A7-3C0B-464A-AD31-09FF3D354D60}"/>
              </a:ext>
            </a:extLst>
          </p:cNvPr>
          <p:cNvSpPr>
            <a:spLocks noGrp="1"/>
          </p:cNvSpPr>
          <p:nvPr>
            <p:ph type="body" sz="quarter" idx="10"/>
          </p:nvPr>
        </p:nvSpPr>
        <p:spPr/>
        <p:txBody>
          <a:bodyPr/>
          <a:lstStyle/>
          <a:p>
            <a:r>
              <a:rPr lang="en-US" dirty="0"/>
              <a:t>Before Returning to Campus</a:t>
            </a:r>
          </a:p>
        </p:txBody>
      </p:sp>
    </p:spTree>
    <p:extLst>
      <p:ext uri="{BB962C8B-B14F-4D97-AF65-F5344CB8AC3E}">
        <p14:creationId xmlns:p14="http://schemas.microsoft.com/office/powerpoint/2010/main" val="2221255439"/>
      </p:ext>
    </p:extLst>
  </p:cSld>
  <p:clrMapOvr>
    <a:masterClrMapping/>
  </p:clrMapOvr>
  <p:transition spd="med" advClick="0" advTm="3000">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FCAE5C-706B-1A45-963D-AA784BFB65CF}"/>
              </a:ext>
            </a:extLst>
          </p:cNvPr>
          <p:cNvSpPr>
            <a:spLocks noGrp="1"/>
          </p:cNvSpPr>
          <p:nvPr>
            <p:ph idx="1"/>
          </p:nvPr>
        </p:nvSpPr>
        <p:spPr>
          <a:xfrm>
            <a:off x="628650" y="470017"/>
            <a:ext cx="7886700" cy="4111429"/>
          </a:xfrm>
        </p:spPr>
        <p:txBody>
          <a:bodyPr>
            <a:normAutofit/>
          </a:bodyPr>
          <a:lstStyle/>
          <a:p>
            <a:pPr>
              <a:lnSpc>
                <a:spcPts val="2320"/>
              </a:lnSpc>
            </a:pPr>
            <a:r>
              <a:rPr lang="en-US" sz="2000" dirty="0"/>
              <a:t>Janitorial daily procedures have been revised to include routine cleaning of frequently touched surfaces and deep cleaning of facilities each evening. </a:t>
            </a:r>
          </a:p>
          <a:p>
            <a:pPr>
              <a:lnSpc>
                <a:spcPts val="2320"/>
              </a:lnSpc>
            </a:pPr>
            <a:r>
              <a:rPr lang="en-US" sz="2000" dirty="0"/>
              <a:t>Protocols for cleaning areas after a suspected or confirmed case have been developed. </a:t>
            </a:r>
          </a:p>
          <a:p>
            <a:pPr>
              <a:lnSpc>
                <a:spcPts val="2320"/>
              </a:lnSpc>
            </a:pPr>
            <a:r>
              <a:rPr lang="en-US" sz="2000" dirty="0"/>
              <a:t>The janitorial staff can use “electrostatic disinfection” on a limited basis for suspected/real cases or events. </a:t>
            </a:r>
          </a:p>
        </p:txBody>
      </p:sp>
      <p:pic>
        <p:nvPicPr>
          <p:cNvPr id="2" name="RTW_VO_S20.mp3" descr="RTW_VO_S20.mp3">
            <a:hlinkClick r:id="" action="ppaction://media"/>
            <a:extLst>
              <a:ext uri="{FF2B5EF4-FFF2-40B4-BE49-F238E27FC236}">
                <a16:creationId xmlns:a16="http://schemas.microsoft.com/office/drawing/2014/main" id="{EFC24E8E-C449-4F48-9B65-CF938AB01D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2250" y="4009018"/>
            <a:ext cx="812800" cy="812800"/>
          </a:xfrm>
          <a:prstGeom prst="rect">
            <a:avLst/>
          </a:prstGeom>
        </p:spPr>
      </p:pic>
    </p:spTree>
    <p:extLst>
      <p:ext uri="{BB962C8B-B14F-4D97-AF65-F5344CB8AC3E}">
        <p14:creationId xmlns:p14="http://schemas.microsoft.com/office/powerpoint/2010/main" val="1752811381"/>
      </p:ext>
    </p:extLst>
  </p:cSld>
  <p:clrMapOvr>
    <a:masterClrMapping/>
  </p:clrMapOvr>
  <p:transition spd="med" advClick="0" advTm="20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9912A3-929B-574B-80C0-55E2BC6BAD9F}"/>
              </a:ext>
            </a:extLst>
          </p:cNvPr>
          <p:cNvSpPr>
            <a:spLocks noGrp="1"/>
          </p:cNvSpPr>
          <p:nvPr>
            <p:ph type="body" sz="quarter" idx="10"/>
          </p:nvPr>
        </p:nvSpPr>
        <p:spPr/>
        <p:txBody>
          <a:bodyPr/>
          <a:lstStyle/>
          <a:p>
            <a:r>
              <a:rPr lang="en-US" dirty="0"/>
              <a:t>Academic Instruction</a:t>
            </a:r>
          </a:p>
        </p:txBody>
      </p:sp>
      <p:sp>
        <p:nvSpPr>
          <p:cNvPr id="3" name="Text Placeholder 2">
            <a:extLst>
              <a:ext uri="{FF2B5EF4-FFF2-40B4-BE49-F238E27FC236}">
                <a16:creationId xmlns:a16="http://schemas.microsoft.com/office/drawing/2014/main" id="{D40644AF-41FC-5A4D-ACD4-744DEC98DFD9}"/>
              </a:ext>
            </a:extLst>
          </p:cNvPr>
          <p:cNvSpPr>
            <a:spLocks noGrp="1"/>
          </p:cNvSpPr>
          <p:nvPr>
            <p:ph type="body" sz="quarter" idx="11"/>
          </p:nvPr>
        </p:nvSpPr>
        <p:spPr/>
        <p:txBody>
          <a:bodyPr/>
          <a:lstStyle/>
          <a:p>
            <a:r>
              <a:rPr lang="en-US" i="1" dirty="0"/>
              <a:t>See Academic Affairs Course Instruction Protocols </a:t>
            </a:r>
          </a:p>
        </p:txBody>
      </p:sp>
      <p:pic>
        <p:nvPicPr>
          <p:cNvPr id="4" name="RTW_VO_S21.mp3" descr="RTW_VO_S21.mp3">
            <a:hlinkClick r:id="" action="ppaction://media"/>
            <a:extLst>
              <a:ext uri="{FF2B5EF4-FFF2-40B4-BE49-F238E27FC236}">
                <a16:creationId xmlns:a16="http://schemas.microsoft.com/office/drawing/2014/main" id="{8558ED19-365E-9842-B44E-969D54F607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138" y="4138876"/>
            <a:ext cx="812800" cy="812800"/>
          </a:xfrm>
          <a:prstGeom prst="rect">
            <a:avLst/>
          </a:prstGeom>
        </p:spPr>
      </p:pic>
    </p:spTree>
    <p:extLst>
      <p:ext uri="{BB962C8B-B14F-4D97-AF65-F5344CB8AC3E}">
        <p14:creationId xmlns:p14="http://schemas.microsoft.com/office/powerpoint/2010/main" val="221826476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04EC9F-1BDF-D24D-A956-8D1C66B0DEF7}"/>
              </a:ext>
            </a:extLst>
          </p:cNvPr>
          <p:cNvSpPr>
            <a:spLocks noGrp="1"/>
          </p:cNvSpPr>
          <p:nvPr>
            <p:ph type="body" sz="quarter" idx="10"/>
          </p:nvPr>
        </p:nvSpPr>
        <p:spPr/>
        <p:txBody>
          <a:bodyPr/>
          <a:lstStyle/>
          <a:p>
            <a:r>
              <a:rPr lang="en-US" dirty="0"/>
              <a:t>Campus Events</a:t>
            </a:r>
          </a:p>
        </p:txBody>
      </p:sp>
    </p:spTree>
    <p:extLst>
      <p:ext uri="{BB962C8B-B14F-4D97-AF65-F5344CB8AC3E}">
        <p14:creationId xmlns:p14="http://schemas.microsoft.com/office/powerpoint/2010/main" val="2759791825"/>
      </p:ext>
    </p:extLst>
  </p:cSld>
  <p:clrMapOvr>
    <a:masterClrMapping/>
  </p:clrMapOvr>
  <p:transition spd="med" advClick="0" advTm="3000">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D618E-85ED-5048-9BCB-FD1D460951C1}"/>
              </a:ext>
            </a:extLst>
          </p:cNvPr>
          <p:cNvSpPr>
            <a:spLocks noGrp="1"/>
          </p:cNvSpPr>
          <p:nvPr>
            <p:ph type="title"/>
          </p:nvPr>
        </p:nvSpPr>
        <p:spPr>
          <a:xfrm>
            <a:off x="628650" y="311100"/>
            <a:ext cx="7886700" cy="512318"/>
          </a:xfrm>
        </p:spPr>
        <p:txBody>
          <a:bodyPr>
            <a:normAutofit/>
          </a:bodyPr>
          <a:lstStyle/>
          <a:p>
            <a:r>
              <a:rPr lang="en-US" dirty="0"/>
              <a:t>Student Clubs and Activities </a:t>
            </a:r>
          </a:p>
        </p:txBody>
      </p:sp>
      <p:sp>
        <p:nvSpPr>
          <p:cNvPr id="3" name="Content Placeholder 2">
            <a:extLst>
              <a:ext uri="{FF2B5EF4-FFF2-40B4-BE49-F238E27FC236}">
                <a16:creationId xmlns:a16="http://schemas.microsoft.com/office/drawing/2014/main" id="{37A8E5BC-988C-3346-96B8-6BF34C3F0834}"/>
              </a:ext>
            </a:extLst>
          </p:cNvPr>
          <p:cNvSpPr>
            <a:spLocks noGrp="1"/>
          </p:cNvSpPr>
          <p:nvPr>
            <p:ph idx="1"/>
          </p:nvPr>
        </p:nvSpPr>
        <p:spPr>
          <a:xfrm>
            <a:off x="628650" y="823417"/>
            <a:ext cx="7886700" cy="3595659"/>
          </a:xfrm>
        </p:spPr>
        <p:txBody>
          <a:bodyPr>
            <a:noAutofit/>
          </a:bodyPr>
          <a:lstStyle/>
          <a:p>
            <a:pPr fontAlgn="base">
              <a:lnSpc>
                <a:spcPts val="2300"/>
              </a:lnSpc>
            </a:pPr>
            <a:r>
              <a:rPr lang="en-US" sz="2000" dirty="0"/>
              <a:t>No scheduled in-person club meetings or activities on each campus at least through the term mid-point. An evaluation will be completed at Term Mid-point to determine whether clubs and activities can resume. </a:t>
            </a:r>
          </a:p>
          <a:p>
            <a:pPr lvl="0" fontAlgn="base">
              <a:lnSpc>
                <a:spcPts val="2300"/>
              </a:lnSpc>
            </a:pPr>
            <a:r>
              <a:rPr lang="en-US" sz="2000" dirty="0"/>
              <a:t>The number of participants will be limited based on local and state crowd-size recommendations and within the social-distancing guidelines. The club mentor or faculty adviser must be present for any scheduled meeting or activity.</a:t>
            </a:r>
          </a:p>
          <a:p>
            <a:pPr>
              <a:lnSpc>
                <a:spcPts val="2300"/>
              </a:lnSpc>
            </a:pPr>
            <a:r>
              <a:rPr lang="en-US" sz="2000" dirty="0"/>
              <a:t>Guest speakers will not be allowed until the campus has moved into a phase in which there are no longer restrictions in place regarding crowd size. </a:t>
            </a:r>
          </a:p>
          <a:p>
            <a:pPr>
              <a:lnSpc>
                <a:spcPts val="2300"/>
              </a:lnSpc>
            </a:pPr>
            <a:r>
              <a:rPr lang="en-US" sz="2000" dirty="0"/>
              <a:t>Virtual meetings may continue to be scheduled.</a:t>
            </a:r>
          </a:p>
          <a:p>
            <a:pPr>
              <a:lnSpc>
                <a:spcPts val="2300"/>
              </a:lnSpc>
            </a:pPr>
            <a:endParaRPr lang="en-US" sz="2000" dirty="0"/>
          </a:p>
        </p:txBody>
      </p:sp>
      <p:pic>
        <p:nvPicPr>
          <p:cNvPr id="6" name="RTW_VO_S23.mp3" descr="RTW_VO_S23.mp3">
            <a:hlinkClick r:id="" action="ppaction://media"/>
            <a:extLst>
              <a:ext uri="{FF2B5EF4-FFF2-40B4-BE49-F238E27FC236}">
                <a16:creationId xmlns:a16="http://schemas.microsoft.com/office/drawing/2014/main" id="{90E7E45F-8CDE-D142-BB4F-B0F1F9FC25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8285" y="4306513"/>
            <a:ext cx="512319" cy="512319"/>
          </a:xfrm>
          <a:prstGeom prst="rect">
            <a:avLst/>
          </a:prstGeom>
        </p:spPr>
      </p:pic>
    </p:spTree>
    <p:extLst>
      <p:ext uri="{BB962C8B-B14F-4D97-AF65-F5344CB8AC3E}">
        <p14:creationId xmlns:p14="http://schemas.microsoft.com/office/powerpoint/2010/main" val="2955047022"/>
      </p:ext>
    </p:extLst>
  </p:cSld>
  <p:clrMapOvr>
    <a:masterClrMapping/>
  </p:clrMapOvr>
  <p:transition spd="med" advClick="0" advTm="36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D9349-574D-4842-81DC-255A53DFF7B1}"/>
              </a:ext>
            </a:extLst>
          </p:cNvPr>
          <p:cNvSpPr>
            <a:spLocks noGrp="1"/>
          </p:cNvSpPr>
          <p:nvPr>
            <p:ph type="title"/>
          </p:nvPr>
        </p:nvSpPr>
        <p:spPr/>
        <p:txBody>
          <a:bodyPr/>
          <a:lstStyle/>
          <a:p>
            <a:r>
              <a:rPr lang="en-US" dirty="0"/>
              <a:t>Facility use Protocols </a:t>
            </a:r>
          </a:p>
        </p:txBody>
      </p:sp>
      <p:sp>
        <p:nvSpPr>
          <p:cNvPr id="3" name="Content Placeholder 2">
            <a:extLst>
              <a:ext uri="{FF2B5EF4-FFF2-40B4-BE49-F238E27FC236}">
                <a16:creationId xmlns:a16="http://schemas.microsoft.com/office/drawing/2014/main" id="{05FA446B-5C59-0046-BA2D-F071B2D5894F}"/>
              </a:ext>
            </a:extLst>
          </p:cNvPr>
          <p:cNvSpPr>
            <a:spLocks noGrp="1"/>
          </p:cNvSpPr>
          <p:nvPr>
            <p:ph idx="1"/>
          </p:nvPr>
        </p:nvSpPr>
        <p:spPr/>
        <p:txBody>
          <a:bodyPr>
            <a:normAutofit/>
          </a:bodyPr>
          <a:lstStyle/>
          <a:p>
            <a:pPr lvl="0" fontAlgn="base">
              <a:lnSpc>
                <a:spcPts val="2320"/>
              </a:lnSpc>
            </a:pPr>
            <a:r>
              <a:rPr lang="en-US" sz="2000" dirty="0"/>
              <a:t>The use of Palmer College facilities by an outside or third-party individual or organization will not be allowed until there are no longer restrictions in place regarding crowd size and social distancing.</a:t>
            </a:r>
          </a:p>
          <a:p>
            <a:pPr>
              <a:lnSpc>
                <a:spcPts val="2320"/>
              </a:lnSpc>
            </a:pPr>
            <a:r>
              <a:rPr lang="en-US" sz="2000" dirty="0"/>
              <a:t>Graduation and larger campus events will be evaluated on an event by event basis as to whether they can be held. </a:t>
            </a:r>
          </a:p>
          <a:p>
            <a:pPr>
              <a:lnSpc>
                <a:spcPts val="2320"/>
              </a:lnSpc>
            </a:pPr>
            <a:r>
              <a:rPr lang="en-US" sz="2000" dirty="0"/>
              <a:t>Guidelines for each event will be put together based on local and state crowd size and social distancing requirements. </a:t>
            </a:r>
          </a:p>
        </p:txBody>
      </p:sp>
      <p:pic>
        <p:nvPicPr>
          <p:cNvPr id="5" name="RTW_VO_S24.mp3" descr="RTW_VO_S24.mp3">
            <a:hlinkClick r:id="" action="ppaction://media"/>
            <a:extLst>
              <a:ext uri="{FF2B5EF4-FFF2-40B4-BE49-F238E27FC236}">
                <a16:creationId xmlns:a16="http://schemas.microsoft.com/office/drawing/2014/main" id="{43436F81-7C95-C740-85E1-0F2074A734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5936" y="4243078"/>
            <a:ext cx="577071" cy="577071"/>
          </a:xfrm>
          <a:prstGeom prst="rect">
            <a:avLst/>
          </a:prstGeom>
        </p:spPr>
      </p:pic>
    </p:spTree>
    <p:extLst>
      <p:ext uri="{BB962C8B-B14F-4D97-AF65-F5344CB8AC3E}">
        <p14:creationId xmlns:p14="http://schemas.microsoft.com/office/powerpoint/2010/main" val="4035245412"/>
      </p:ext>
    </p:extLst>
  </p:cSld>
  <p:clrMapOvr>
    <a:masterClrMapping/>
  </p:clrMapOvr>
  <p:transition spd="med" advClick="0" advTm="24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02705-70B5-D041-8C18-34EC1E4C91AC}"/>
              </a:ext>
            </a:extLst>
          </p:cNvPr>
          <p:cNvSpPr>
            <a:spLocks noGrp="1"/>
          </p:cNvSpPr>
          <p:nvPr>
            <p:ph type="title"/>
          </p:nvPr>
        </p:nvSpPr>
        <p:spPr/>
        <p:txBody>
          <a:bodyPr/>
          <a:lstStyle/>
          <a:p>
            <a:r>
              <a:rPr lang="en-US" dirty="0"/>
              <a:t>Student Accommodations </a:t>
            </a:r>
          </a:p>
        </p:txBody>
      </p:sp>
      <p:sp>
        <p:nvSpPr>
          <p:cNvPr id="3" name="Content Placeholder 2">
            <a:extLst>
              <a:ext uri="{FF2B5EF4-FFF2-40B4-BE49-F238E27FC236}">
                <a16:creationId xmlns:a16="http://schemas.microsoft.com/office/drawing/2014/main" id="{1063E573-D7A7-9D49-83F2-8824AAA74E63}"/>
              </a:ext>
            </a:extLst>
          </p:cNvPr>
          <p:cNvSpPr>
            <a:spLocks noGrp="1"/>
          </p:cNvSpPr>
          <p:nvPr>
            <p:ph idx="1"/>
          </p:nvPr>
        </p:nvSpPr>
        <p:spPr/>
        <p:txBody>
          <a:bodyPr>
            <a:normAutofit/>
          </a:bodyPr>
          <a:lstStyle/>
          <a:p>
            <a:pPr lvl="0" fontAlgn="base">
              <a:lnSpc>
                <a:spcPts val="2300"/>
              </a:lnSpc>
            </a:pPr>
            <a:r>
              <a:rPr lang="en-US" sz="2000" dirty="0"/>
              <a:t>Testing Centers have established guidelines to ensure safe distancing and cleaning of testing stations between examinees.</a:t>
            </a:r>
          </a:p>
          <a:p>
            <a:pPr lvl="0" fontAlgn="base">
              <a:lnSpc>
                <a:spcPts val="2300"/>
              </a:lnSpc>
            </a:pPr>
            <a:r>
              <a:rPr lang="en-US" sz="2000" dirty="0"/>
              <a:t>Sanctuary (Main Campus) will be closed to student use.</a:t>
            </a:r>
          </a:p>
          <a:p>
            <a:pPr>
              <a:lnSpc>
                <a:spcPts val="2300"/>
              </a:lnSpc>
            </a:pPr>
            <a:r>
              <a:rPr lang="en-US" sz="2000" dirty="0"/>
              <a:t>Bone and other plastic anatomical models will be cleaned between use per standards and guidelines developed. Soft-bound and paper-type items that are impractical to clean, such as flash cards, </a:t>
            </a:r>
            <a:r>
              <a:rPr lang="en-US" sz="2000"/>
              <a:t>will be placed </a:t>
            </a:r>
            <a:r>
              <a:rPr lang="en-US" sz="2000" dirty="0"/>
              <a:t>in restricted areas upon their return and made available after the number of days between recommended use per the health and safety guidelines. </a:t>
            </a:r>
          </a:p>
        </p:txBody>
      </p:sp>
      <p:pic>
        <p:nvPicPr>
          <p:cNvPr id="4" name="RTW_VO_S25.mp3" descr="RTW_VO_S25.mp3">
            <a:hlinkClick r:id="" action="ppaction://media"/>
            <a:extLst>
              <a:ext uri="{FF2B5EF4-FFF2-40B4-BE49-F238E27FC236}">
                <a16:creationId xmlns:a16="http://schemas.microsoft.com/office/drawing/2014/main" id="{60BB1A34-9258-F440-B60C-147BEF3FB6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94613" y="4120405"/>
            <a:ext cx="512318" cy="512318"/>
          </a:xfrm>
          <a:prstGeom prst="rect">
            <a:avLst/>
          </a:prstGeom>
        </p:spPr>
      </p:pic>
    </p:spTree>
    <p:extLst>
      <p:ext uri="{BB962C8B-B14F-4D97-AF65-F5344CB8AC3E}">
        <p14:creationId xmlns:p14="http://schemas.microsoft.com/office/powerpoint/2010/main" val="2158095008"/>
      </p:ext>
    </p:extLst>
  </p:cSld>
  <p:clrMapOvr>
    <a:masterClrMapping/>
  </p:clrMapOvr>
  <p:transition spd="med" advClick="0" advTm="26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CEE9F-1C5F-494F-B253-1F8538DFC577}"/>
              </a:ext>
            </a:extLst>
          </p:cNvPr>
          <p:cNvSpPr>
            <a:spLocks noGrp="1"/>
          </p:cNvSpPr>
          <p:nvPr>
            <p:ph type="title"/>
          </p:nvPr>
        </p:nvSpPr>
        <p:spPr/>
        <p:txBody>
          <a:bodyPr>
            <a:normAutofit/>
          </a:bodyPr>
          <a:lstStyle/>
          <a:p>
            <a:r>
              <a:rPr lang="en-US" dirty="0"/>
              <a:t>Campus Community Spaces</a:t>
            </a:r>
          </a:p>
        </p:txBody>
      </p:sp>
      <p:sp>
        <p:nvSpPr>
          <p:cNvPr id="3" name="Content Placeholder 2">
            <a:extLst>
              <a:ext uri="{FF2B5EF4-FFF2-40B4-BE49-F238E27FC236}">
                <a16:creationId xmlns:a16="http://schemas.microsoft.com/office/drawing/2014/main" id="{3DE58BF2-A3DF-F642-B85C-D5B134C88C8C}"/>
              </a:ext>
            </a:extLst>
          </p:cNvPr>
          <p:cNvSpPr>
            <a:spLocks noGrp="1"/>
          </p:cNvSpPr>
          <p:nvPr>
            <p:ph idx="1"/>
          </p:nvPr>
        </p:nvSpPr>
        <p:spPr/>
        <p:txBody>
          <a:bodyPr>
            <a:noAutofit/>
          </a:bodyPr>
          <a:lstStyle/>
          <a:p>
            <a:pPr lvl="0">
              <a:lnSpc>
                <a:spcPts val="2300"/>
              </a:lnSpc>
            </a:pPr>
            <a:r>
              <a:rPr lang="en-US" sz="2000" dirty="0"/>
              <a:t>Physical Distancing: Maintain physical distance (at least six feet) at all times, indoors or out (including in elevators, on stairways, in lines, etc.); and adapt classroom, office, cafeteria and fitness center environment to fulfill the purpose of physical distancing.</a:t>
            </a:r>
          </a:p>
          <a:p>
            <a:pPr lvl="0">
              <a:lnSpc>
                <a:spcPts val="2300"/>
              </a:lnSpc>
            </a:pPr>
            <a:r>
              <a:rPr lang="en-US" sz="2000" dirty="0"/>
              <a:t>The open campus has COVID-19 general signage and regular messaging about social distancing.</a:t>
            </a:r>
          </a:p>
          <a:p>
            <a:pPr lvl="0">
              <a:lnSpc>
                <a:spcPts val="2300"/>
              </a:lnSpc>
            </a:pPr>
            <a:r>
              <a:rPr lang="en-US" sz="2000" dirty="0"/>
              <a:t>Plexiglass shields have been/will be installed at high contact reception areas.</a:t>
            </a:r>
          </a:p>
          <a:p>
            <a:pPr lvl="0">
              <a:lnSpc>
                <a:spcPts val="2300"/>
              </a:lnSpc>
            </a:pPr>
            <a:r>
              <a:rPr lang="en-US" sz="2000" dirty="0"/>
              <a:t>Movable freestanding shields have been/will be purchased and will be placed as required or requested.</a:t>
            </a:r>
          </a:p>
        </p:txBody>
      </p:sp>
      <p:pic>
        <p:nvPicPr>
          <p:cNvPr id="6" name="RTW_VO_S26.mp3" descr="RTW_VO_S26.mp3">
            <a:hlinkClick r:id="" action="ppaction://media"/>
            <a:extLst>
              <a:ext uri="{FF2B5EF4-FFF2-40B4-BE49-F238E27FC236}">
                <a16:creationId xmlns:a16="http://schemas.microsoft.com/office/drawing/2014/main" id="{EB452E1D-CD5B-7546-B830-E0B0CB965F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5657" y="4362595"/>
            <a:ext cx="512318" cy="512318"/>
          </a:xfrm>
          <a:prstGeom prst="rect">
            <a:avLst/>
          </a:prstGeom>
        </p:spPr>
      </p:pic>
    </p:spTree>
    <p:extLst>
      <p:ext uri="{BB962C8B-B14F-4D97-AF65-F5344CB8AC3E}">
        <p14:creationId xmlns:p14="http://schemas.microsoft.com/office/powerpoint/2010/main" val="1428119382"/>
      </p:ext>
    </p:extLst>
  </p:cSld>
  <p:clrMapOvr>
    <a:masterClrMapping/>
  </p:clrMapOvr>
  <p:transition spd="med" advClick="0" advTm="32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1B0663-B715-434B-BED6-6BF6AA137F91}"/>
              </a:ext>
            </a:extLst>
          </p:cNvPr>
          <p:cNvSpPr>
            <a:spLocks noGrp="1"/>
          </p:cNvSpPr>
          <p:nvPr>
            <p:ph idx="1"/>
          </p:nvPr>
        </p:nvSpPr>
        <p:spPr/>
        <p:txBody>
          <a:bodyPr/>
          <a:lstStyle/>
          <a:p>
            <a:pPr lvl="0">
              <a:lnSpc>
                <a:spcPts val="2300"/>
              </a:lnSpc>
            </a:pPr>
            <a:r>
              <a:rPr lang="en-US" sz="2000" dirty="0"/>
              <a:t>Janitorial procedures will be modified to emphasize disinfection of high touch areas.</a:t>
            </a:r>
          </a:p>
          <a:p>
            <a:pPr>
              <a:lnSpc>
                <a:spcPts val="2300"/>
              </a:lnSpc>
            </a:pPr>
            <a:r>
              <a:rPr lang="en-US" sz="2000" dirty="0"/>
              <a:t>Hand sanitizer and disinfection supplies will be available in community spaces. </a:t>
            </a:r>
          </a:p>
          <a:p>
            <a:endParaRPr lang="en-US" dirty="0"/>
          </a:p>
        </p:txBody>
      </p:sp>
      <p:pic>
        <p:nvPicPr>
          <p:cNvPr id="2" name="RTW_VO_S27.mp3" descr="RTW_VO_S27.mp3">
            <a:hlinkClick r:id="" action="ppaction://media"/>
            <a:extLst>
              <a:ext uri="{FF2B5EF4-FFF2-40B4-BE49-F238E27FC236}">
                <a16:creationId xmlns:a16="http://schemas.microsoft.com/office/drawing/2014/main" id="{3A260C22-6EA3-3647-8DF6-4B88875C7C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90913" y="4046777"/>
            <a:ext cx="812800" cy="812800"/>
          </a:xfrm>
          <a:prstGeom prst="rect">
            <a:avLst/>
          </a:prstGeom>
        </p:spPr>
      </p:pic>
    </p:spTree>
    <p:extLst>
      <p:ext uri="{BB962C8B-B14F-4D97-AF65-F5344CB8AC3E}">
        <p14:creationId xmlns:p14="http://schemas.microsoft.com/office/powerpoint/2010/main" val="3856342238"/>
      </p:ext>
    </p:extLst>
  </p:cSld>
  <p:clrMapOvr>
    <a:masterClrMapping/>
  </p:clrMapOvr>
  <mc:AlternateContent xmlns:mc="http://schemas.openxmlformats.org/markup-compatibility/2006" xmlns:p14="http://schemas.microsoft.com/office/powerpoint/2010/main">
    <mc:Choice Requires="p14">
      <p:transition p14:dur="250" advClick="0" advTm="11000">
        <p:pull/>
      </p:transition>
    </mc:Choice>
    <mc:Fallback xmlns="">
      <p:transition advClick="0" advTm="11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FB53D6-EA83-0C45-9129-77BEB2AAC4E6}"/>
              </a:ext>
            </a:extLst>
          </p:cNvPr>
          <p:cNvSpPr>
            <a:spLocks noGrp="1"/>
          </p:cNvSpPr>
          <p:nvPr>
            <p:ph type="body" sz="quarter" idx="10"/>
          </p:nvPr>
        </p:nvSpPr>
        <p:spPr/>
        <p:txBody>
          <a:bodyPr/>
          <a:lstStyle/>
          <a:p>
            <a:r>
              <a:rPr lang="en-US" dirty="0"/>
              <a:t>Forms and Resources</a:t>
            </a:r>
          </a:p>
        </p:txBody>
      </p:sp>
      <p:pic>
        <p:nvPicPr>
          <p:cNvPr id="3" name="RTW_VO_S28.mp3" descr="RTW_VO_S28.mp3">
            <a:hlinkClick r:id="" action="ppaction://media"/>
            <a:extLst>
              <a:ext uri="{FF2B5EF4-FFF2-40B4-BE49-F238E27FC236}">
                <a16:creationId xmlns:a16="http://schemas.microsoft.com/office/drawing/2014/main" id="{96768EAC-F4F8-A449-B5D2-3F4DB2598B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18550" y="4086248"/>
            <a:ext cx="812800" cy="812800"/>
          </a:xfrm>
          <a:prstGeom prst="rect">
            <a:avLst/>
          </a:prstGeom>
        </p:spPr>
      </p:pic>
    </p:spTree>
    <p:extLst>
      <p:ext uri="{BB962C8B-B14F-4D97-AF65-F5344CB8AC3E}">
        <p14:creationId xmlns:p14="http://schemas.microsoft.com/office/powerpoint/2010/main" val="201555306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EA732-A019-B646-9AE3-9D09F3E9BAD5}"/>
              </a:ext>
            </a:extLst>
          </p:cNvPr>
          <p:cNvSpPr>
            <a:spLocks noGrp="1"/>
          </p:cNvSpPr>
          <p:nvPr>
            <p:ph type="title"/>
          </p:nvPr>
        </p:nvSpPr>
        <p:spPr/>
        <p:txBody>
          <a:bodyPr/>
          <a:lstStyle/>
          <a:p>
            <a:r>
              <a:rPr lang="en-US" dirty="0"/>
              <a:t>Forms</a:t>
            </a:r>
          </a:p>
        </p:txBody>
      </p:sp>
      <p:sp>
        <p:nvSpPr>
          <p:cNvPr id="3" name="Content Placeholder 2">
            <a:extLst>
              <a:ext uri="{FF2B5EF4-FFF2-40B4-BE49-F238E27FC236}">
                <a16:creationId xmlns:a16="http://schemas.microsoft.com/office/drawing/2014/main" id="{ABE451D5-0055-EB45-948D-28C12A017DD1}"/>
              </a:ext>
            </a:extLst>
          </p:cNvPr>
          <p:cNvSpPr>
            <a:spLocks noGrp="1"/>
          </p:cNvSpPr>
          <p:nvPr>
            <p:ph idx="1"/>
          </p:nvPr>
        </p:nvSpPr>
        <p:spPr/>
        <p:txBody>
          <a:bodyPr/>
          <a:lstStyle/>
          <a:p>
            <a:pPr>
              <a:lnSpc>
                <a:spcPts val="2300"/>
              </a:lnSpc>
            </a:pPr>
            <a:r>
              <a:rPr lang="en-US" sz="2000" u="sng" dirty="0">
                <a:hlinkClick r:id="rId2" tooltip="https://forms.office.com/Pages/ResponsePage.aspx?id=raWysUySNk6ftMdQ05FYxBZEdglk7epGiP8DWBRWc-FUMjdVTVU1RFBQN1ZUQVE5SVNCWTg3UDdGWS4u"/>
              </a:rPr>
              <a:t>Student Self-Assessment Form</a:t>
            </a:r>
            <a:r>
              <a:rPr lang="en-US" sz="2000" u="sng" dirty="0"/>
              <a:t>  </a:t>
            </a:r>
            <a:endParaRPr lang="en-US" sz="2000" dirty="0"/>
          </a:p>
          <a:p>
            <a:pPr>
              <a:lnSpc>
                <a:spcPts val="2300"/>
              </a:lnSpc>
            </a:pPr>
            <a:r>
              <a:rPr lang="en-US" sz="2000" u="sng" dirty="0">
                <a:hlinkClick r:id="rId3"/>
              </a:rPr>
              <a:t>Report Potential Exposure Form</a:t>
            </a:r>
            <a:endParaRPr lang="en-US" sz="2000" dirty="0"/>
          </a:p>
          <a:p>
            <a:pPr>
              <a:lnSpc>
                <a:spcPts val="2300"/>
              </a:lnSpc>
            </a:pPr>
            <a:r>
              <a:rPr lang="en-US" sz="2000" u="sng" dirty="0">
                <a:hlinkClick r:id="rId4" tooltip="https://forms.office.com/Pages/ResponsePage.aspx?id=raWysUySNk6ftMdQ05FYxBZEdglk7epGiP8DWBRWc-FURU1SUEs5SktRNDRGVzVZSDFXSDg3OFBXSy4u"/>
              </a:rPr>
              <a:t>Report Positive Diagnosis Form</a:t>
            </a:r>
            <a:endParaRPr lang="en-US" sz="2000" dirty="0"/>
          </a:p>
          <a:p>
            <a:pPr>
              <a:lnSpc>
                <a:spcPts val="2300"/>
              </a:lnSpc>
            </a:pPr>
            <a:r>
              <a:rPr lang="en-US" sz="2000" u="sng" dirty="0">
                <a:hlinkClick r:id="rId5" tooltip="https://forms.office.com/Pages/ResponsePage.aspx?id=raWysUySNk6ftMdQ05FYxBZEdglk7epGiP8DWBRWc-FUNVJNSE9TUFRQUEdVVlNDVFYySk5JUkFNUi4u"/>
              </a:rPr>
              <a:t>Request to Return to Campus Form</a:t>
            </a:r>
            <a:endParaRPr lang="en-US" sz="2000" dirty="0"/>
          </a:p>
          <a:p>
            <a:endParaRPr lang="en-US" dirty="0"/>
          </a:p>
        </p:txBody>
      </p:sp>
    </p:spTree>
    <p:extLst>
      <p:ext uri="{BB962C8B-B14F-4D97-AF65-F5344CB8AC3E}">
        <p14:creationId xmlns:p14="http://schemas.microsoft.com/office/powerpoint/2010/main" val="1370887389"/>
      </p:ext>
    </p:extLst>
  </p:cSld>
  <p:clrMapOvr>
    <a:masterClrMapping/>
  </p:clrMapOvr>
  <p:transition spd="med" advClick="0" advTm="6000">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14F29F-74C2-6048-83B0-46B2E0251CCD}"/>
              </a:ext>
            </a:extLst>
          </p:cNvPr>
          <p:cNvSpPr>
            <a:spLocks noGrp="1"/>
          </p:cNvSpPr>
          <p:nvPr>
            <p:ph idx="1"/>
          </p:nvPr>
        </p:nvSpPr>
        <p:spPr>
          <a:xfrm>
            <a:off x="628650" y="440515"/>
            <a:ext cx="7886700" cy="4192208"/>
          </a:xfrm>
        </p:spPr>
        <p:txBody>
          <a:bodyPr>
            <a:normAutofit/>
          </a:bodyPr>
          <a:lstStyle/>
          <a:p>
            <a:pPr marL="0" indent="0" fontAlgn="base">
              <a:lnSpc>
                <a:spcPts val="2320"/>
              </a:lnSpc>
              <a:buNone/>
            </a:pPr>
            <a:r>
              <a:rPr lang="en-US" sz="2000" dirty="0"/>
              <a:t>Prior to returning to campus, all students and employees will be asked to complete a one-time COVID-19 Self-Assessment acknowledgement form to ascertain the person’s current health status. Individuals must then continue to conduct daily symptom monitoring before coming to campus. You must be free of ANY symptoms related to COVID-19 to be on campus.</a:t>
            </a:r>
          </a:p>
          <a:p>
            <a:pPr marL="0" indent="0">
              <a:lnSpc>
                <a:spcPts val="2320"/>
              </a:lnSpc>
              <a:buNone/>
            </a:pPr>
            <a:r>
              <a:rPr lang="en-US" sz="2000" u="sng" dirty="0">
                <a:hlinkClick r:id="rId4"/>
              </a:rPr>
              <a:t>https://www.cdc.gov/coronavirus/2019-ncov/symptoms-testing/symptoms.html</a:t>
            </a:r>
            <a:r>
              <a:rPr lang="en-US" sz="2000" dirty="0"/>
              <a:t> </a:t>
            </a:r>
          </a:p>
        </p:txBody>
      </p:sp>
      <p:pic>
        <p:nvPicPr>
          <p:cNvPr id="2" name="RTW_VO_S03.mp3" descr="RTW_VO_S03.mp3">
            <a:hlinkClick r:id="" action="ppaction://media"/>
            <a:extLst>
              <a:ext uri="{FF2B5EF4-FFF2-40B4-BE49-F238E27FC236}">
                <a16:creationId xmlns:a16="http://schemas.microsoft.com/office/drawing/2014/main" id="{FCB201A6-DECD-E340-87FD-09D02477C8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2250" y="3890185"/>
            <a:ext cx="812800" cy="812800"/>
          </a:xfrm>
          <a:prstGeom prst="rect">
            <a:avLst/>
          </a:prstGeom>
        </p:spPr>
      </p:pic>
    </p:spTree>
    <p:extLst>
      <p:ext uri="{BB962C8B-B14F-4D97-AF65-F5344CB8AC3E}">
        <p14:creationId xmlns:p14="http://schemas.microsoft.com/office/powerpoint/2010/main" val="2599650275"/>
      </p:ext>
    </p:extLst>
  </p:cSld>
  <p:clrMapOvr>
    <a:masterClrMapping/>
  </p:clrMapOvr>
  <p:transition spd="med" advClick="0" advTm="21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4BBD8-4353-604F-885B-63B84AFE3110}"/>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489C7F80-D0C9-464E-A472-EF805DD943DB}"/>
              </a:ext>
            </a:extLst>
          </p:cNvPr>
          <p:cNvSpPr>
            <a:spLocks noGrp="1"/>
          </p:cNvSpPr>
          <p:nvPr>
            <p:ph idx="1"/>
          </p:nvPr>
        </p:nvSpPr>
        <p:spPr/>
        <p:txBody>
          <a:bodyPr/>
          <a:lstStyle/>
          <a:p>
            <a:pPr>
              <a:lnSpc>
                <a:spcPts val="2300"/>
              </a:lnSpc>
            </a:pPr>
            <a:r>
              <a:rPr lang="en-US" sz="2000" u="sng" dirty="0">
                <a:hlinkClick r:id="rId2" tooltip="https://www.cdc.gov/coronavirus/2019-nCoV/index.html"/>
              </a:rPr>
              <a:t>Centers for Disease Control and Prevention (CDC)</a:t>
            </a:r>
            <a:endParaRPr lang="en-US" sz="2000" dirty="0"/>
          </a:p>
          <a:p>
            <a:pPr>
              <a:lnSpc>
                <a:spcPts val="2300"/>
              </a:lnSpc>
            </a:pPr>
            <a:r>
              <a:rPr lang="en-US" sz="2000" u="sng" dirty="0">
                <a:hlinkClick r:id="rId3"/>
              </a:rPr>
              <a:t>Iowa Department of Public Health</a:t>
            </a:r>
            <a:endParaRPr lang="en-US" sz="2000" dirty="0"/>
          </a:p>
          <a:p>
            <a:pPr>
              <a:lnSpc>
                <a:spcPts val="2300"/>
              </a:lnSpc>
            </a:pPr>
            <a:r>
              <a:rPr lang="en-US" sz="2000" u="sng" dirty="0">
                <a:hlinkClick r:id="rId4"/>
              </a:rPr>
              <a:t>Scott County Health Department</a:t>
            </a:r>
            <a:endParaRPr lang="en-US" sz="2000" dirty="0"/>
          </a:p>
          <a:p>
            <a:pPr>
              <a:lnSpc>
                <a:spcPts val="2300"/>
              </a:lnSpc>
            </a:pPr>
            <a:r>
              <a:rPr lang="en-US" sz="2000" u="sng" dirty="0">
                <a:hlinkClick r:id="rId5"/>
              </a:rPr>
              <a:t>California Department of Public Health</a:t>
            </a:r>
            <a:endParaRPr lang="en-US" sz="2000" dirty="0"/>
          </a:p>
          <a:p>
            <a:pPr>
              <a:lnSpc>
                <a:spcPts val="2300"/>
              </a:lnSpc>
            </a:pPr>
            <a:r>
              <a:rPr lang="en-US" sz="2000" u="sng" dirty="0">
                <a:hlinkClick r:id="rId6" tooltip="https://www.sccgov.org/sites/phd/Pages/phd.aspx"/>
              </a:rPr>
              <a:t>Santa Clara County Public Health</a:t>
            </a:r>
            <a:endParaRPr lang="en-US" sz="2000" dirty="0"/>
          </a:p>
          <a:p>
            <a:pPr>
              <a:lnSpc>
                <a:spcPts val="2300"/>
              </a:lnSpc>
            </a:pPr>
            <a:r>
              <a:rPr lang="en-US" sz="2000" u="sng" dirty="0">
                <a:hlinkClick r:id="rId7" tooltip="http://www.floridahealth.gov/diseases-and-conditions/COVID-19/index.html"/>
              </a:rPr>
              <a:t>Florida Department of Health</a:t>
            </a:r>
            <a:endParaRPr lang="en-US" sz="2000" dirty="0"/>
          </a:p>
          <a:p>
            <a:pPr>
              <a:lnSpc>
                <a:spcPts val="2300"/>
              </a:lnSpc>
            </a:pPr>
            <a:r>
              <a:rPr lang="en-US" sz="2000" u="sng" dirty="0">
                <a:hlinkClick r:id="rId8" tooltip="http://volusia.floridahealth.gov/"/>
              </a:rPr>
              <a:t>Volusia County Health Department</a:t>
            </a:r>
            <a:endParaRPr lang="en-US" sz="2000" dirty="0"/>
          </a:p>
          <a:p>
            <a:endParaRPr lang="en-US" dirty="0"/>
          </a:p>
        </p:txBody>
      </p:sp>
    </p:spTree>
    <p:extLst>
      <p:ext uri="{BB962C8B-B14F-4D97-AF65-F5344CB8AC3E}">
        <p14:creationId xmlns:p14="http://schemas.microsoft.com/office/powerpoint/2010/main" val="3356555778"/>
      </p:ext>
    </p:extLst>
  </p:cSld>
  <p:clrMapOvr>
    <a:masterClrMapping/>
  </p:clrMapOvr>
  <p:transition spd="med" advClick="0" advTm="7000">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B164A-D889-9347-B084-802F0EEE3767}"/>
              </a:ext>
            </a:extLst>
          </p:cNvPr>
          <p:cNvSpPr>
            <a:spLocks noGrp="1"/>
          </p:cNvSpPr>
          <p:nvPr>
            <p:ph type="title"/>
          </p:nvPr>
        </p:nvSpPr>
        <p:spPr/>
        <p:txBody>
          <a:bodyPr>
            <a:normAutofit/>
          </a:bodyPr>
          <a:lstStyle/>
          <a:p>
            <a:r>
              <a:rPr lang="en-US" dirty="0"/>
              <a:t>Employees</a:t>
            </a:r>
          </a:p>
        </p:txBody>
      </p:sp>
      <p:sp>
        <p:nvSpPr>
          <p:cNvPr id="3" name="Content Placeholder 2">
            <a:extLst>
              <a:ext uri="{FF2B5EF4-FFF2-40B4-BE49-F238E27FC236}">
                <a16:creationId xmlns:a16="http://schemas.microsoft.com/office/drawing/2014/main" id="{A18243CD-D7E8-4D4C-8BAE-546370DD09BD}"/>
              </a:ext>
            </a:extLst>
          </p:cNvPr>
          <p:cNvSpPr>
            <a:spLocks noGrp="1"/>
          </p:cNvSpPr>
          <p:nvPr>
            <p:ph idx="1"/>
          </p:nvPr>
        </p:nvSpPr>
        <p:spPr/>
        <p:txBody>
          <a:bodyPr>
            <a:normAutofit/>
          </a:bodyPr>
          <a:lstStyle/>
          <a:p>
            <a:pPr lvl="0">
              <a:lnSpc>
                <a:spcPts val="2320"/>
              </a:lnSpc>
            </a:pPr>
            <a:r>
              <a:rPr lang="en-US" sz="2000" dirty="0"/>
              <a:t>All employees must complete a COVID-19 Self-Assessment acknowledgement form via </a:t>
            </a:r>
            <a:r>
              <a:rPr lang="en-US" sz="2000" dirty="0" err="1"/>
              <a:t>PayCom</a:t>
            </a:r>
            <a:r>
              <a:rPr lang="en-US" sz="2000" dirty="0"/>
              <a:t>.</a:t>
            </a:r>
          </a:p>
          <a:p>
            <a:pPr>
              <a:lnSpc>
                <a:spcPts val="2320"/>
              </a:lnSpc>
            </a:pPr>
            <a:r>
              <a:rPr lang="en-US" sz="2000" dirty="0"/>
              <a:t>Online Training Module: All employees will complete an online training module titled ‘Coronavirus Awareness.’ This training is part of the overall comprehensive approach to ensuring awareness and commitment toward the collective effort of health and safety of Palmer staff, faculty, and students.  </a:t>
            </a:r>
          </a:p>
        </p:txBody>
      </p:sp>
      <p:pic>
        <p:nvPicPr>
          <p:cNvPr id="4" name="RTW_VO_S04.mp3" descr="RTW_VO_S04.mp3">
            <a:hlinkClick r:id="" action="ppaction://media"/>
            <a:extLst>
              <a:ext uri="{FF2B5EF4-FFF2-40B4-BE49-F238E27FC236}">
                <a16:creationId xmlns:a16="http://schemas.microsoft.com/office/drawing/2014/main" id="{A37AC1E0-08C8-F442-A261-CB4BF7E107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2250" y="3819923"/>
            <a:ext cx="812800" cy="812800"/>
          </a:xfrm>
          <a:prstGeom prst="rect">
            <a:avLst/>
          </a:prstGeom>
        </p:spPr>
      </p:pic>
    </p:spTree>
    <p:extLst>
      <p:ext uri="{BB962C8B-B14F-4D97-AF65-F5344CB8AC3E}">
        <p14:creationId xmlns:p14="http://schemas.microsoft.com/office/powerpoint/2010/main" val="2674118267"/>
      </p:ext>
    </p:extLst>
  </p:cSld>
  <p:clrMapOvr>
    <a:masterClrMapping/>
  </p:clrMapOvr>
  <p:transition spd="med" advClick="0" advTm="22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8DA7C-83A3-5C4F-91A9-1B6E6992C9C0}"/>
              </a:ext>
            </a:extLst>
          </p:cNvPr>
          <p:cNvSpPr>
            <a:spLocks noGrp="1"/>
          </p:cNvSpPr>
          <p:nvPr>
            <p:ph type="title"/>
          </p:nvPr>
        </p:nvSpPr>
        <p:spPr/>
        <p:txBody>
          <a:bodyPr/>
          <a:lstStyle/>
          <a:p>
            <a:r>
              <a:rPr lang="en-US" dirty="0"/>
              <a:t>Students </a:t>
            </a:r>
          </a:p>
        </p:txBody>
      </p:sp>
      <p:sp>
        <p:nvSpPr>
          <p:cNvPr id="3" name="Content Placeholder 2">
            <a:extLst>
              <a:ext uri="{FF2B5EF4-FFF2-40B4-BE49-F238E27FC236}">
                <a16:creationId xmlns:a16="http://schemas.microsoft.com/office/drawing/2014/main" id="{79C0BC31-D363-D64A-AA1E-E66E64DFCD61}"/>
              </a:ext>
            </a:extLst>
          </p:cNvPr>
          <p:cNvSpPr>
            <a:spLocks noGrp="1"/>
          </p:cNvSpPr>
          <p:nvPr>
            <p:ph idx="1"/>
          </p:nvPr>
        </p:nvSpPr>
        <p:spPr/>
        <p:txBody>
          <a:bodyPr>
            <a:normAutofit/>
          </a:bodyPr>
          <a:lstStyle/>
          <a:p>
            <a:pPr lvl="0">
              <a:lnSpc>
                <a:spcPts val="2320"/>
              </a:lnSpc>
            </a:pPr>
            <a:r>
              <a:rPr lang="en-US" sz="2000" dirty="0"/>
              <a:t>All students are required to complete a COVID-19 Self-Assessment acknowledgement form that is tracked by the Student Administrative Services department on each respective campus. </a:t>
            </a:r>
            <a:r>
              <a:rPr lang="en-US" sz="2000" u="sng" dirty="0">
                <a:hlinkClick r:id="rId4"/>
              </a:rPr>
              <a:t>Student Form (Portal)</a:t>
            </a:r>
            <a:r>
              <a:rPr lang="en-US" sz="2000" u="sng" dirty="0"/>
              <a:t>  </a:t>
            </a:r>
            <a:endParaRPr lang="en-US" sz="2000" dirty="0"/>
          </a:p>
          <a:p>
            <a:pPr>
              <a:lnSpc>
                <a:spcPts val="2320"/>
              </a:lnSpc>
            </a:pPr>
            <a:r>
              <a:rPr lang="en-US" sz="2000" dirty="0"/>
              <a:t>Online Training Module: All returning and new students will complete an online training module titled ‘Coronavirus Awareness.’ This training is part of the overall comprehensive approach to ensuring awareness and commitment toward the collective effort of health and safety of Palmer staff, faculty, and students. </a:t>
            </a:r>
          </a:p>
        </p:txBody>
      </p:sp>
      <p:pic>
        <p:nvPicPr>
          <p:cNvPr id="4" name="RTW_VO_S05.mp3" descr="RTW_VO_S05.mp3">
            <a:hlinkClick r:id="" action="ppaction://media"/>
            <a:extLst>
              <a:ext uri="{FF2B5EF4-FFF2-40B4-BE49-F238E27FC236}">
                <a16:creationId xmlns:a16="http://schemas.microsoft.com/office/drawing/2014/main" id="{8BEB32C7-4A60-5743-B63D-9422695D42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2250" y="4009018"/>
            <a:ext cx="812800" cy="812800"/>
          </a:xfrm>
          <a:prstGeom prst="rect">
            <a:avLst/>
          </a:prstGeom>
        </p:spPr>
      </p:pic>
    </p:spTree>
    <p:extLst>
      <p:ext uri="{BB962C8B-B14F-4D97-AF65-F5344CB8AC3E}">
        <p14:creationId xmlns:p14="http://schemas.microsoft.com/office/powerpoint/2010/main" val="386919994"/>
      </p:ext>
    </p:extLst>
  </p:cSld>
  <p:clrMapOvr>
    <a:masterClrMapping/>
  </p:clrMapOvr>
  <p:transition spd="med" advClick="0" advTm="25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85DC35-4AE9-EB41-8B6E-855550B09420}"/>
              </a:ext>
            </a:extLst>
          </p:cNvPr>
          <p:cNvSpPr>
            <a:spLocks noGrp="1"/>
          </p:cNvSpPr>
          <p:nvPr>
            <p:ph type="body" sz="quarter" idx="10"/>
          </p:nvPr>
        </p:nvSpPr>
        <p:spPr/>
        <p:txBody>
          <a:bodyPr/>
          <a:lstStyle/>
          <a:p>
            <a:r>
              <a:rPr lang="en-US" dirty="0"/>
              <a:t>Protocols for Actual or Potential Exposure </a:t>
            </a:r>
          </a:p>
        </p:txBody>
      </p:sp>
    </p:spTree>
    <p:extLst>
      <p:ext uri="{BB962C8B-B14F-4D97-AF65-F5344CB8AC3E}">
        <p14:creationId xmlns:p14="http://schemas.microsoft.com/office/powerpoint/2010/main" val="1190701197"/>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B2D56-9BCA-564A-B51D-BB76F362BF90}"/>
              </a:ext>
            </a:extLst>
          </p:cNvPr>
          <p:cNvSpPr>
            <a:spLocks noGrp="1"/>
          </p:cNvSpPr>
          <p:nvPr>
            <p:ph type="title"/>
          </p:nvPr>
        </p:nvSpPr>
        <p:spPr>
          <a:xfrm>
            <a:off x="628650" y="336734"/>
            <a:ext cx="7886700" cy="512318"/>
          </a:xfrm>
        </p:spPr>
        <p:txBody>
          <a:bodyPr/>
          <a:lstStyle/>
          <a:p>
            <a:r>
              <a:rPr lang="en-US" dirty="0"/>
              <a:t>Exposure </a:t>
            </a:r>
          </a:p>
        </p:txBody>
      </p:sp>
      <p:sp>
        <p:nvSpPr>
          <p:cNvPr id="3" name="Content Placeholder 2">
            <a:extLst>
              <a:ext uri="{FF2B5EF4-FFF2-40B4-BE49-F238E27FC236}">
                <a16:creationId xmlns:a16="http://schemas.microsoft.com/office/drawing/2014/main" id="{826600A6-299C-DC49-AE2E-213C9B04B253}"/>
              </a:ext>
            </a:extLst>
          </p:cNvPr>
          <p:cNvSpPr>
            <a:spLocks noGrp="1"/>
          </p:cNvSpPr>
          <p:nvPr>
            <p:ph idx="1"/>
          </p:nvPr>
        </p:nvSpPr>
        <p:spPr>
          <a:xfrm>
            <a:off x="628650" y="849051"/>
            <a:ext cx="7886700" cy="3919498"/>
          </a:xfrm>
        </p:spPr>
        <p:txBody>
          <a:bodyPr>
            <a:noAutofit/>
          </a:bodyPr>
          <a:lstStyle/>
          <a:p>
            <a:pPr lvl="0" fontAlgn="base">
              <a:lnSpc>
                <a:spcPts val="2300"/>
              </a:lnSpc>
            </a:pPr>
            <a:r>
              <a:rPr lang="en-US" sz="2000" dirty="0"/>
              <a:t>Potential exposure is defined as household contact or within 6’ of someone who has COVID-19.</a:t>
            </a:r>
          </a:p>
          <a:p>
            <a:pPr lvl="0" fontAlgn="base">
              <a:lnSpc>
                <a:spcPts val="2300"/>
              </a:lnSpc>
            </a:pPr>
            <a:r>
              <a:rPr lang="en-US" sz="2000" dirty="0"/>
              <a:t>If a student or employee has been exposed to COVID-19, complete the appropriate reporting form available on the Palmer SharePoint site. </a:t>
            </a:r>
            <a:r>
              <a:rPr lang="en-US" sz="2000" b="1" dirty="0"/>
              <a:t>Form: </a:t>
            </a:r>
            <a:r>
              <a:rPr lang="en-US" sz="2000" u="sng" dirty="0">
                <a:hlinkClick r:id="rId4"/>
              </a:rPr>
              <a:t>Report Potential Exposure Form</a:t>
            </a:r>
            <a:endParaRPr lang="en-US" sz="2000" dirty="0"/>
          </a:p>
          <a:p>
            <a:pPr lvl="0" fontAlgn="base">
              <a:lnSpc>
                <a:spcPts val="2300"/>
              </a:lnSpc>
            </a:pPr>
            <a:r>
              <a:rPr lang="en-US" sz="2000" u="sng" dirty="0">
                <a:hlinkClick r:id="rId5"/>
              </a:rPr>
              <a:t>https://www.cdc.gov/coronavirus/2019-ncov/if-you-are-sick/steps-when-sick.html</a:t>
            </a:r>
            <a:r>
              <a:rPr lang="en-US" sz="2000" dirty="0"/>
              <a:t> </a:t>
            </a:r>
          </a:p>
          <a:p>
            <a:pPr>
              <a:lnSpc>
                <a:spcPts val="2300"/>
              </a:lnSpc>
            </a:pPr>
            <a:r>
              <a:rPr lang="en-US" sz="2000" dirty="0"/>
              <a:t>For these purposes, the 48 hours prior to the COVID-19 positive person becoming symptomatic, must be included in the timeframe. If the student or employee is NOT symptomatic, they may continue to come to campus, as long as they monitor and complete the self-assessment and follow appropriate health and safety protocols. </a:t>
            </a:r>
          </a:p>
        </p:txBody>
      </p:sp>
      <p:pic>
        <p:nvPicPr>
          <p:cNvPr id="4" name="RTW_VO_S07.mp3" descr="RTW_VO_S07.mp3">
            <a:hlinkClick r:id="" action="ppaction://media"/>
            <a:extLst>
              <a:ext uri="{FF2B5EF4-FFF2-40B4-BE49-F238E27FC236}">
                <a16:creationId xmlns:a16="http://schemas.microsoft.com/office/drawing/2014/main" id="{7A0B9276-4A5E-3540-8313-7A99E63015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210" y="4051610"/>
            <a:ext cx="650032" cy="650032"/>
          </a:xfrm>
          <a:prstGeom prst="rect">
            <a:avLst/>
          </a:prstGeom>
        </p:spPr>
      </p:pic>
    </p:spTree>
    <p:extLst>
      <p:ext uri="{BB962C8B-B14F-4D97-AF65-F5344CB8AC3E}">
        <p14:creationId xmlns:p14="http://schemas.microsoft.com/office/powerpoint/2010/main" val="3964126777"/>
      </p:ext>
    </p:extLst>
  </p:cSld>
  <p:clrMapOvr>
    <a:masterClrMapping/>
  </p:clrMapOvr>
  <p:transition spd="med" advClick="0" advTm="35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D1633-04A0-4B49-A7D7-6F8862D4A81B}"/>
              </a:ext>
            </a:extLst>
          </p:cNvPr>
          <p:cNvSpPr>
            <a:spLocks noGrp="1"/>
          </p:cNvSpPr>
          <p:nvPr>
            <p:ph type="title"/>
          </p:nvPr>
        </p:nvSpPr>
        <p:spPr/>
        <p:txBody>
          <a:bodyPr/>
          <a:lstStyle/>
          <a:p>
            <a:r>
              <a:rPr lang="en-US" dirty="0"/>
              <a:t>Positive Diagnosis </a:t>
            </a:r>
          </a:p>
        </p:txBody>
      </p:sp>
      <p:sp>
        <p:nvSpPr>
          <p:cNvPr id="3" name="Content Placeholder 2">
            <a:extLst>
              <a:ext uri="{FF2B5EF4-FFF2-40B4-BE49-F238E27FC236}">
                <a16:creationId xmlns:a16="http://schemas.microsoft.com/office/drawing/2014/main" id="{6AB3B3C0-BCD7-4949-9E4D-A792F0702C17}"/>
              </a:ext>
            </a:extLst>
          </p:cNvPr>
          <p:cNvSpPr>
            <a:spLocks noGrp="1"/>
          </p:cNvSpPr>
          <p:nvPr>
            <p:ph idx="1"/>
          </p:nvPr>
        </p:nvSpPr>
        <p:spPr/>
        <p:txBody>
          <a:bodyPr>
            <a:normAutofit/>
          </a:bodyPr>
          <a:lstStyle/>
          <a:p>
            <a:pPr lvl="0" fontAlgn="base">
              <a:lnSpc>
                <a:spcPts val="2320"/>
              </a:lnSpc>
            </a:pPr>
            <a:r>
              <a:rPr lang="en-US" sz="2000" dirty="0"/>
              <a:t>If a COVID-19 positive case is diagnosed within the College community, local health officials must be notified.  </a:t>
            </a:r>
          </a:p>
          <a:p>
            <a:pPr lvl="0" fontAlgn="base">
              <a:lnSpc>
                <a:spcPts val="2320"/>
              </a:lnSpc>
            </a:pPr>
            <a:r>
              <a:rPr lang="en-US" sz="2000" b="1" dirty="0"/>
              <a:t>Form:</a:t>
            </a:r>
            <a:r>
              <a:rPr lang="en-US" sz="2000" dirty="0"/>
              <a:t> </a:t>
            </a:r>
            <a:r>
              <a:rPr lang="en-US" sz="2000" u="sng" dirty="0">
                <a:hlinkClick r:id="rId4"/>
              </a:rPr>
              <a:t>Report Positive Diagnosis Form</a:t>
            </a:r>
            <a:endParaRPr lang="en-US" sz="2000" u="sng" dirty="0"/>
          </a:p>
          <a:p>
            <a:pPr lvl="0" fontAlgn="base">
              <a:lnSpc>
                <a:spcPts val="2320"/>
              </a:lnSpc>
            </a:pPr>
            <a:r>
              <a:rPr lang="en-US" sz="2000" dirty="0"/>
              <a:t>A list of people that person came in contact with must be compiled</a:t>
            </a:r>
          </a:p>
          <a:p>
            <a:pPr lvl="0" fontAlgn="base">
              <a:lnSpc>
                <a:spcPts val="2320"/>
              </a:lnSpc>
            </a:pPr>
            <a:r>
              <a:rPr lang="en-US" sz="2000" dirty="0"/>
              <a:t>The area(s) where the person was on campus must be disinfected</a:t>
            </a:r>
          </a:p>
          <a:p>
            <a:pPr>
              <a:lnSpc>
                <a:spcPts val="2320"/>
              </a:lnSpc>
            </a:pPr>
            <a:r>
              <a:rPr lang="en-US" sz="2000" dirty="0"/>
              <a:t>The health department will guide the campus on further procedures. Depending on the level of exposure, parts of campus may need to close, or people may come back after the area is disinfected. </a:t>
            </a:r>
          </a:p>
        </p:txBody>
      </p:sp>
      <p:pic>
        <p:nvPicPr>
          <p:cNvPr id="4" name="RTW_VO_S08.mp3" descr="RTW_VO_S08.mp3">
            <a:hlinkClick r:id="" action="ppaction://media"/>
            <a:extLst>
              <a:ext uri="{FF2B5EF4-FFF2-40B4-BE49-F238E27FC236}">
                <a16:creationId xmlns:a16="http://schemas.microsoft.com/office/drawing/2014/main" id="{EBCAC84C-2DF9-994C-ACEA-65D49C9143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8858" y="4106437"/>
            <a:ext cx="812800" cy="812800"/>
          </a:xfrm>
          <a:prstGeom prst="rect">
            <a:avLst/>
          </a:prstGeom>
        </p:spPr>
      </p:pic>
    </p:spTree>
    <p:extLst>
      <p:ext uri="{BB962C8B-B14F-4D97-AF65-F5344CB8AC3E}">
        <p14:creationId xmlns:p14="http://schemas.microsoft.com/office/powerpoint/2010/main" val="469169141"/>
      </p:ext>
    </p:extLst>
  </p:cSld>
  <p:clrMapOvr>
    <a:masterClrMapping/>
  </p:clrMapOvr>
  <p:transition spd="med" advClick="0" advTm="25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E7583-F9D0-8F43-92BE-31BA58AB7823}"/>
              </a:ext>
            </a:extLst>
          </p:cNvPr>
          <p:cNvSpPr>
            <a:spLocks noGrp="1"/>
          </p:cNvSpPr>
          <p:nvPr>
            <p:ph type="title"/>
          </p:nvPr>
        </p:nvSpPr>
        <p:spPr/>
        <p:txBody>
          <a:bodyPr/>
          <a:lstStyle/>
          <a:p>
            <a:r>
              <a:rPr lang="en-US" dirty="0"/>
              <a:t>“Hot Spots” </a:t>
            </a:r>
          </a:p>
        </p:txBody>
      </p:sp>
      <p:sp>
        <p:nvSpPr>
          <p:cNvPr id="3" name="Content Placeholder 2">
            <a:extLst>
              <a:ext uri="{FF2B5EF4-FFF2-40B4-BE49-F238E27FC236}">
                <a16:creationId xmlns:a16="http://schemas.microsoft.com/office/drawing/2014/main" id="{9F1EDA52-F218-184B-B7AF-74D53D3E433A}"/>
              </a:ext>
            </a:extLst>
          </p:cNvPr>
          <p:cNvSpPr>
            <a:spLocks noGrp="1"/>
          </p:cNvSpPr>
          <p:nvPr>
            <p:ph idx="1"/>
          </p:nvPr>
        </p:nvSpPr>
        <p:spPr>
          <a:xfrm>
            <a:off x="628650" y="1037064"/>
            <a:ext cx="7886700" cy="1013928"/>
          </a:xfrm>
        </p:spPr>
        <p:txBody>
          <a:bodyPr>
            <a:normAutofit/>
          </a:bodyPr>
          <a:lstStyle/>
          <a:p>
            <a:pPr>
              <a:lnSpc>
                <a:spcPts val="2320"/>
              </a:lnSpc>
            </a:pPr>
            <a:r>
              <a:rPr lang="en-US" sz="2000" dirty="0"/>
              <a:t>If any students or employees, including vendors, traveled to a “hot spot” while not on campus, they will need to stay home for 14 days before returning to campus. </a:t>
            </a:r>
          </a:p>
        </p:txBody>
      </p:sp>
      <p:pic>
        <p:nvPicPr>
          <p:cNvPr id="4" name="RTW_VO_S09.mp3" descr="RTW_VO_S09.mp3">
            <a:hlinkClick r:id="" action="ppaction://media"/>
            <a:extLst>
              <a:ext uri="{FF2B5EF4-FFF2-40B4-BE49-F238E27FC236}">
                <a16:creationId xmlns:a16="http://schemas.microsoft.com/office/drawing/2014/main" id="{20E2DEB5-B80F-4C4A-8397-4EEC01F71A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2250" y="4106436"/>
            <a:ext cx="812800" cy="812800"/>
          </a:xfrm>
          <a:prstGeom prst="rect">
            <a:avLst/>
          </a:prstGeom>
        </p:spPr>
      </p:pic>
    </p:spTree>
    <p:extLst>
      <p:ext uri="{BB962C8B-B14F-4D97-AF65-F5344CB8AC3E}">
        <p14:creationId xmlns:p14="http://schemas.microsoft.com/office/powerpoint/2010/main" val="2022798428"/>
      </p:ext>
    </p:extLst>
  </p:cSld>
  <p:clrMapOvr>
    <a:masterClrMapping/>
  </p:clrMapOvr>
  <p:transition spd="med" advTm="10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Title mas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lmer-PPT-16x9-template.potx" id="{66123A14-F515-45E0-BC4E-FA7DB2636F08}" vid="{4C1374B9-53F1-4AC1-98D5-D7884B6EC8E0}"/>
    </a:ext>
  </a:extLst>
</a:theme>
</file>

<file path=ppt/theme/theme2.xml><?xml version="1.0" encoding="utf-8"?>
<a:theme xmlns:a="http://schemas.openxmlformats.org/drawingml/2006/main" name="1_Title mas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lmer-PPT-16x9-template.potx" id="{66123A14-F515-45E0-BC4E-FA7DB2636F08}" vid="{BAB0346E-6D83-4598-838F-7FEF67B6DC58}"/>
    </a:ext>
  </a:extLst>
</a:theme>
</file>

<file path=ppt/theme/theme3.xml><?xml version="1.0" encoding="utf-8"?>
<a:theme xmlns:a="http://schemas.openxmlformats.org/drawingml/2006/main" name="2_Title mas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lmer-PPT-16x9-template.potx" id="{66123A14-F515-45E0-BC4E-FA7DB2636F08}" vid="{C08114B2-77FE-48F0-A5B5-96CDE9E3FB5E}"/>
    </a:ext>
  </a:extLst>
</a:theme>
</file>

<file path=ppt/theme/theme4.xml><?xml version="1.0" encoding="utf-8"?>
<a:theme xmlns:a="http://schemas.openxmlformats.org/drawingml/2006/main" name="Divider mas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lmer-PPT-16x9-template.potx" id="{66123A14-F515-45E0-BC4E-FA7DB2636F08}" vid="{B1D8A866-C3E7-4348-B4A0-4A1AE78A352D}"/>
    </a:ext>
  </a:extLst>
</a:theme>
</file>

<file path=ppt/theme/theme5.xml><?xml version="1.0" encoding="utf-8"?>
<a:theme xmlns:a="http://schemas.openxmlformats.org/drawingml/2006/main" name="Content master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lmer-PPT-16x9-template.potx" id="{66123A14-F515-45E0-BC4E-FA7DB2636F08}" vid="{0CFF63F6-4E49-46AB-896A-D9CB92701EE8}"/>
    </a:ext>
  </a:extLst>
</a:theme>
</file>

<file path=ppt/theme/theme6.xml><?xml version="1.0" encoding="utf-8"?>
<a:theme xmlns:a="http://schemas.openxmlformats.org/drawingml/2006/main" name="Purple mas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lmer-PPT-16x9-template.potx" id="{66123A14-F515-45E0-BC4E-FA7DB2636F08}" vid="{CA20BD38-1D85-4C27-B13D-C20DF73EC775}"/>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633BC0FF25D3B41BF8C6F5DA6E794DF" ma:contentTypeVersion="13" ma:contentTypeDescription="Create a new document." ma:contentTypeScope="" ma:versionID="1cd167580c783130299369151f3bea4d">
  <xsd:schema xmlns:xsd="http://www.w3.org/2001/XMLSchema" xmlns:xs="http://www.w3.org/2001/XMLSchema" xmlns:p="http://schemas.microsoft.com/office/2006/metadata/properties" xmlns:ns3="d49d6404-fbfb-4212-b266-9ef6afe87182" xmlns:ns4="7104cd77-4ae7-4803-9b1e-e69e4fd5b355" targetNamespace="http://schemas.microsoft.com/office/2006/metadata/properties" ma:root="true" ma:fieldsID="7ecc954f02e6457188423e33d1536793" ns3:_="" ns4:_="">
    <xsd:import namespace="d49d6404-fbfb-4212-b266-9ef6afe87182"/>
    <xsd:import namespace="7104cd77-4ae7-4803-9b1e-e69e4fd5b35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9d6404-fbfb-4212-b266-9ef6afe8718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104cd77-4ae7-4803-9b1e-e69e4fd5b35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4EC3B27-3A93-4907-8709-42D76DCE9C65}">
  <ds:schemaRefs>
    <ds:schemaRef ds:uri="http://schemas.microsoft.com/sharepoint/v3/contenttype/forms"/>
  </ds:schemaRefs>
</ds:datastoreItem>
</file>

<file path=customXml/itemProps2.xml><?xml version="1.0" encoding="utf-8"?>
<ds:datastoreItem xmlns:ds="http://schemas.openxmlformats.org/officeDocument/2006/customXml" ds:itemID="{B9452F3B-E6BB-4ECF-910C-8254B38B89D3}">
  <ds:schemaRefs>
    <ds:schemaRef ds:uri="http://schemas.microsoft.com/office/2006/metadata/properties"/>
    <ds:schemaRef ds:uri="http://purl.org/dc/terms/"/>
    <ds:schemaRef ds:uri="http://schemas.openxmlformats.org/package/2006/metadata/core-properties"/>
    <ds:schemaRef ds:uri="d49d6404-fbfb-4212-b266-9ef6afe87182"/>
    <ds:schemaRef ds:uri="http://schemas.microsoft.com/office/2006/documentManagement/types"/>
    <ds:schemaRef ds:uri="http://schemas.microsoft.com/office/infopath/2007/PartnerControls"/>
    <ds:schemaRef ds:uri="7104cd77-4ae7-4803-9b1e-e69e4fd5b355"/>
    <ds:schemaRef ds:uri="http://purl.org/dc/elements/1.1/"/>
    <ds:schemaRef ds:uri="http://www.w3.org/XML/1998/namespace"/>
    <ds:schemaRef ds:uri="http://purl.org/dc/dcmitype/"/>
  </ds:schemaRefs>
</ds:datastoreItem>
</file>

<file path=customXml/itemProps3.xml><?xml version="1.0" encoding="utf-8"?>
<ds:datastoreItem xmlns:ds="http://schemas.openxmlformats.org/officeDocument/2006/customXml" ds:itemID="{A92D4EFA-982E-43A4-8856-1B9E957749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9d6404-fbfb-4212-b266-9ef6afe87182"/>
    <ds:schemaRef ds:uri="7104cd77-4ae7-4803-9b1e-e69e4fd5b3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Title master</Template>
  <TotalTime>1315</TotalTime>
  <Words>1616</Words>
  <Application>Microsoft Macintosh PowerPoint</Application>
  <PresentationFormat>On-screen Show (16:9)</PresentationFormat>
  <Paragraphs>110</Paragraphs>
  <Slides>30</Slides>
  <Notes>0</Notes>
  <HiddenSlides>0</HiddenSlides>
  <MMClips>23</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30</vt:i4>
      </vt:variant>
    </vt:vector>
  </HeadingPairs>
  <TitlesOfParts>
    <vt:vector size="39" baseType="lpstr">
      <vt:lpstr>Arial</vt:lpstr>
      <vt:lpstr>Calibri</vt:lpstr>
      <vt:lpstr>Garamond</vt:lpstr>
      <vt:lpstr>Title master</vt:lpstr>
      <vt:lpstr>1_Title master</vt:lpstr>
      <vt:lpstr>2_Title master</vt:lpstr>
      <vt:lpstr>Divider master</vt:lpstr>
      <vt:lpstr>Content masterk</vt:lpstr>
      <vt:lpstr>Purple master</vt:lpstr>
      <vt:lpstr>Return to Campus  General Safety Protocols</vt:lpstr>
      <vt:lpstr>PowerPoint Presentation</vt:lpstr>
      <vt:lpstr>PowerPoint Presentation</vt:lpstr>
      <vt:lpstr>Employees</vt:lpstr>
      <vt:lpstr>Students </vt:lpstr>
      <vt:lpstr>PowerPoint Presentation</vt:lpstr>
      <vt:lpstr>Exposure </vt:lpstr>
      <vt:lpstr>Positive Diagnosis </vt:lpstr>
      <vt:lpstr>“Hot Spots” </vt:lpstr>
      <vt:lpstr>Returning to Campus after Exposure or Diagnosis </vt:lpstr>
      <vt:lpstr>PowerPoint Presentation</vt:lpstr>
      <vt:lpstr>Face Coverings </vt:lpstr>
      <vt:lpstr>Physical Distancing </vt:lpstr>
      <vt:lpstr>Hygiene</vt:lpstr>
      <vt:lpstr>Personal Protective Equipment (PPE)/Hand Sanitizer/Disinfectant Supplies </vt:lpstr>
      <vt:lpstr>Distribution of the PPE (Face Coverings)/ Hand Sanitizer/Disinfectant</vt:lpstr>
      <vt:lpstr>PowerPoint Presentation</vt:lpstr>
      <vt:lpstr>PowerPoint Presentation</vt:lpstr>
      <vt:lpstr>PowerPoint Presentation</vt:lpstr>
      <vt:lpstr>PowerPoint Presentation</vt:lpstr>
      <vt:lpstr>PowerPoint Presentation</vt:lpstr>
      <vt:lpstr>PowerPoint Presentation</vt:lpstr>
      <vt:lpstr>Student Clubs and Activities </vt:lpstr>
      <vt:lpstr>Facility use Protocols </vt:lpstr>
      <vt:lpstr>Student Accommodations </vt:lpstr>
      <vt:lpstr>Campus Community Spaces</vt:lpstr>
      <vt:lpstr>PowerPoint Presentation</vt:lpstr>
      <vt:lpstr>PowerPoint Presentation</vt:lpstr>
      <vt:lpstr>Forms</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Return to Campus/Work  General Safety Protocols</dc:title>
  <dc:creator>Shannon Cartee</dc:creator>
  <cp:keywords>16X9 template, Palmer College of Chiropractic</cp:keywords>
  <cp:lastModifiedBy>Tim Richardson</cp:lastModifiedBy>
  <cp:revision>45</cp:revision>
  <cp:lastPrinted>2017-08-07T20:44:29Z</cp:lastPrinted>
  <dcterms:created xsi:type="dcterms:W3CDTF">2020-06-11T19:08:50Z</dcterms:created>
  <dcterms:modified xsi:type="dcterms:W3CDTF">2020-06-16T16:50:06Z</dcterms:modified>
  <cp:category>16X9 template, widescreen template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0x0101002633BC0FF25D3B41BF8C6F5DA6E794DF</vt:lpwstr>
  </property>
  <property fmtid="{D5CDD505-2E9C-101B-9397-08002B2CF9AE}" pid="3" name="Main Category">
    <vt:lpwstr>Brand Tools &amp; Templates</vt:lpwstr>
  </property>
  <property fmtid="{D5CDD505-2E9C-101B-9397-08002B2CF9AE}" pid="4" name="Sub Category">
    <vt:lpwstr>Presentation Templates</vt:lpwstr>
  </property>
</Properties>
</file>